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Canva Sans" panose="020B0604020202020204" charset="0"/>
      <p:regular r:id="rId30"/>
    </p:embeddedFont>
    <p:embeddedFont>
      <p:font typeface="Canva Sans Bold" panose="020B0604020202020204" charset="0"/>
      <p:regular r:id="rId31"/>
    </p:embeddedFont>
    <p:embeddedFont>
      <p:font typeface="HK Grotesk Bold" panose="020B0604020202020204" charset="0"/>
      <p:regular r:id="rId32"/>
    </p:embeddedFont>
    <p:embeddedFont>
      <p:font typeface="Kollektif" panose="020B0604020202020204" charset="0"/>
      <p:regular r:id="rId33"/>
    </p:embeddedFont>
    <p:embeddedFont>
      <p:font typeface="Montserrat Bold" pitchFamily="2" charset="0"/>
      <p:regular r:id="rId34"/>
      <p:bold r:id="rId35"/>
    </p:embeddedFont>
    <p:embeddedFont>
      <p:font typeface="Montserrat Semi-Bold" panose="020B0604020202020204" charset="0"/>
      <p:regular r:id="rId36"/>
    </p:embeddedFont>
    <p:embeddedFont>
      <p:font typeface="Poppins" panose="00000500000000000000" pitchFamily="2" charset="0"/>
      <p:regular r:id="rId37"/>
    </p:embeddedFont>
    <p:embeddedFont>
      <p:font typeface="Poppins Bold" panose="020B0604020202020204" charset="0"/>
      <p:regular r:id="rId38"/>
    </p:embeddedFont>
    <p:embeddedFont>
      <p:font typeface="Roboto Condensed" panose="02000000000000000000" pitchFamily="2"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115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8.fntdata"/><Relationship Id="rId38" Type="http://schemas.openxmlformats.org/officeDocument/2006/relationships/font" Target="fonts/font13.fntdata"/></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st="14741" end="11273.1497"/>
                </p14:media>
              </p:ext>
            </p:extLst>
          </p:nvPr>
        </p:nvPicPr>
        <p:blipFill>
          <a:blip r:embed="rId4"/>
          <a:srcRect l="10944" t="4560" r="6358" b="4128"/>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Why Quake?</a:t>
            </a:r>
          </a:p>
        </p:txBody>
      </p:sp>
      <p:sp>
        <p:nvSpPr>
          <p:cNvPr id="9" name="TextBox 9"/>
          <p:cNvSpPr txBox="1"/>
          <p:nvPr/>
        </p:nvSpPr>
        <p:spPr>
          <a:xfrm>
            <a:off x="1028700" y="2871899"/>
            <a:ext cx="13885149" cy="5905500"/>
          </a:xfrm>
          <a:prstGeom prst="rect">
            <a:avLst/>
          </a:prstGeom>
        </p:spPr>
        <p:txBody>
          <a:bodyPr lIns="0" tIns="0" rIns="0" bIns="0" rtlCol="0" anchor="t">
            <a:spAutoFit/>
          </a:bodyPr>
          <a:lstStyle/>
          <a:p>
            <a:pPr marL="755651" lvl="1" indent="-377825" algn="just">
              <a:lnSpc>
                <a:spcPts val="4200"/>
              </a:lnSpc>
              <a:buFont typeface="Arial"/>
              <a:buChar char="•"/>
            </a:pPr>
            <a:r>
              <a:rPr lang="en-US" sz="3500" spc="-259">
                <a:solidFill>
                  <a:srgbClr val="020202"/>
                </a:solidFill>
                <a:latin typeface="Poppins Bold"/>
              </a:rPr>
              <a:t>Detecting Ground Motion, Seismometer Deployment</a:t>
            </a:r>
            <a:r>
              <a:rPr lang="en-US" sz="3500" spc="-259">
                <a:solidFill>
                  <a:srgbClr val="020202"/>
                </a:solidFill>
                <a:latin typeface="Poppins"/>
              </a:rPr>
              <a:t> etc. are few ways seismologists predict the earthquake. </a:t>
            </a:r>
          </a:p>
          <a:p>
            <a:pPr marL="755651" lvl="1" indent="-377825" algn="just">
              <a:lnSpc>
                <a:spcPts val="4200"/>
              </a:lnSpc>
              <a:buFont typeface="Arial"/>
              <a:buChar char="•"/>
            </a:pPr>
            <a:r>
              <a:rPr lang="en-US" sz="3500" spc="-259">
                <a:solidFill>
                  <a:srgbClr val="020202"/>
                </a:solidFill>
                <a:latin typeface="Poppins"/>
              </a:rPr>
              <a:t>But, in Quake we </a:t>
            </a:r>
            <a:r>
              <a:rPr lang="en-US" sz="3500" spc="-259">
                <a:solidFill>
                  <a:srgbClr val="004AAD"/>
                </a:solidFill>
                <a:latin typeface="Poppins Bold"/>
              </a:rPr>
              <a:t>Forecast</a:t>
            </a:r>
            <a:r>
              <a:rPr lang="en-US" sz="3500" spc="-259">
                <a:solidFill>
                  <a:srgbClr val="020202"/>
                </a:solidFill>
                <a:latin typeface="Poppins"/>
              </a:rPr>
              <a:t> the earthquake (just like how we forecast weather) by previous earthquakes and the under-looked attributes of an earthquake.</a:t>
            </a:r>
          </a:p>
          <a:p>
            <a:pPr marL="755651" lvl="1" indent="-377825" algn="just">
              <a:lnSpc>
                <a:spcPts val="4200"/>
              </a:lnSpc>
              <a:buFont typeface="Arial"/>
              <a:buChar char="•"/>
            </a:pPr>
            <a:r>
              <a:rPr lang="en-US" sz="3500" spc="-259">
                <a:solidFill>
                  <a:srgbClr val="020202"/>
                </a:solidFill>
                <a:latin typeface="Poppins"/>
              </a:rPr>
              <a:t>In the methods mentioned above, the seismologists analyze the rocks, the land around ad many more factors including </a:t>
            </a:r>
            <a:r>
              <a:rPr lang="en-US" sz="3500" spc="-259">
                <a:solidFill>
                  <a:srgbClr val="020202"/>
                </a:solidFill>
                <a:latin typeface="Poppins Bold"/>
              </a:rPr>
              <a:t>tectonic gap.</a:t>
            </a:r>
          </a:p>
          <a:p>
            <a:pPr marL="755651" lvl="1" indent="-377825" algn="just">
              <a:lnSpc>
                <a:spcPts val="4200"/>
              </a:lnSpc>
              <a:buFont typeface="Arial"/>
              <a:buChar char="•"/>
            </a:pPr>
            <a:r>
              <a:rPr lang="en-US" sz="3500" spc="-259">
                <a:solidFill>
                  <a:srgbClr val="020202"/>
                </a:solidFill>
                <a:latin typeface="Poppins"/>
              </a:rPr>
              <a:t>But our model uses the old data of previous earthquakes.</a:t>
            </a:r>
          </a:p>
          <a:p>
            <a:pPr marL="755651" lvl="1" indent="-377825" algn="just">
              <a:lnSpc>
                <a:spcPts val="4200"/>
              </a:lnSpc>
              <a:buFont typeface="Arial"/>
              <a:buChar char="•"/>
            </a:pPr>
            <a:r>
              <a:rPr lang="en-US" sz="3500" spc="-259">
                <a:solidFill>
                  <a:srgbClr val="020202"/>
                </a:solidFill>
                <a:latin typeface="Poppins"/>
              </a:rPr>
              <a:t>Earthquakes is </a:t>
            </a:r>
            <a:r>
              <a:rPr lang="en-US" sz="3500" spc="-259">
                <a:solidFill>
                  <a:srgbClr val="020202"/>
                </a:solidFill>
                <a:latin typeface="Poppins Bold"/>
              </a:rPr>
              <a:t>directly proportional</a:t>
            </a:r>
            <a:r>
              <a:rPr lang="en-US" sz="3500" spc="-259">
                <a:solidFill>
                  <a:srgbClr val="020202"/>
                </a:solidFill>
                <a:latin typeface="Poppins"/>
              </a:rPr>
              <a:t> to it's frequency.</a:t>
            </a:r>
          </a:p>
          <a:p>
            <a:pPr marL="755651" lvl="1" indent="-377825" algn="just">
              <a:lnSpc>
                <a:spcPts val="4200"/>
              </a:lnSpc>
              <a:buFont typeface="Arial"/>
              <a:buChar char="•"/>
            </a:pPr>
            <a:r>
              <a:rPr lang="en-US" sz="3500" spc="-259">
                <a:solidFill>
                  <a:srgbClr val="020202"/>
                </a:solidFill>
                <a:latin typeface="Poppins"/>
              </a:rPr>
              <a:t>Hence by training the model, we can give the probable answer.  </a:t>
            </a:r>
          </a:p>
        </p:txBody>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AutoShape 11"/>
          <p:cNvSpPr/>
          <p:nvPr/>
        </p:nvSpPr>
        <p:spPr>
          <a:xfrm>
            <a:off x="1596466" y="2061153"/>
            <a:ext cx="5277891" cy="0"/>
          </a:xfrm>
          <a:prstGeom prst="line">
            <a:avLst/>
          </a:prstGeom>
          <a:ln w="38100" cap="flat">
            <a:solidFill>
              <a:srgbClr val="020202"/>
            </a:solidFill>
            <a:prstDash val="solid"/>
            <a:headEnd type="none" w="sm" len="sm"/>
            <a:tailEnd type="none" w="sm" len="sm"/>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Concepts Used</a:t>
            </a:r>
          </a:p>
        </p:txBody>
      </p:sp>
      <p:sp>
        <p:nvSpPr>
          <p:cNvPr id="9" name="TextBox 9"/>
          <p:cNvSpPr txBox="1"/>
          <p:nvPr/>
        </p:nvSpPr>
        <p:spPr>
          <a:xfrm>
            <a:off x="1028700" y="2909999"/>
            <a:ext cx="13885149" cy="58674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020202"/>
                </a:solidFill>
                <a:latin typeface="Canva Sans"/>
              </a:rPr>
              <a:t>The main concept used here is </a:t>
            </a:r>
            <a:r>
              <a:rPr lang="en-US" sz="3500" spc="-259">
                <a:solidFill>
                  <a:srgbClr val="020202"/>
                </a:solidFill>
                <a:latin typeface="Canva Sans Bold"/>
              </a:rPr>
              <a:t>Seismic wave Analysis incorporated with Deep Learning algorithms.</a:t>
            </a:r>
          </a:p>
          <a:p>
            <a:pPr>
              <a:lnSpc>
                <a:spcPts val="4200"/>
              </a:lnSpc>
            </a:pPr>
            <a:endParaRPr lang="en-US" sz="3500" spc="-259">
              <a:solidFill>
                <a:srgbClr val="020202"/>
              </a:solidFill>
              <a:latin typeface="Canva Sans Bold"/>
            </a:endParaRPr>
          </a:p>
          <a:p>
            <a:pPr marL="755651" lvl="1" indent="-377825">
              <a:lnSpc>
                <a:spcPts val="4200"/>
              </a:lnSpc>
              <a:buFont typeface="Arial"/>
              <a:buChar char="•"/>
            </a:pPr>
            <a:r>
              <a:rPr lang="en-US" sz="3500" spc="-259">
                <a:solidFill>
                  <a:srgbClr val="020202"/>
                </a:solidFill>
                <a:latin typeface="Canva Sans"/>
              </a:rPr>
              <a:t>This model utilizes deep learning techniques in earthquake seismology by employing neural networks to analyze seismic data. </a:t>
            </a:r>
          </a:p>
          <a:p>
            <a:pPr>
              <a:lnSpc>
                <a:spcPts val="4200"/>
              </a:lnSpc>
            </a:pPr>
            <a:endParaRPr lang="en-US" sz="3500" spc="-259">
              <a:solidFill>
                <a:srgbClr val="020202"/>
              </a:solidFill>
              <a:latin typeface="Canva Sans"/>
            </a:endParaRPr>
          </a:p>
          <a:p>
            <a:pPr marL="755651" lvl="1" indent="-377825" algn="l">
              <a:lnSpc>
                <a:spcPts val="4200"/>
              </a:lnSpc>
              <a:buFont typeface="Arial"/>
              <a:buChar char="•"/>
            </a:pPr>
            <a:r>
              <a:rPr lang="en-US" sz="3500" spc="-259">
                <a:solidFill>
                  <a:srgbClr val="020202"/>
                </a:solidFill>
                <a:latin typeface="Canva Sans"/>
              </a:rPr>
              <a:t>The neural networks are trained on labeled data to enhance earthquake recognition and prediction, resulting in faster and more precise identification. </a:t>
            </a:r>
          </a:p>
          <a:p>
            <a:pPr algn="r">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p:txBody>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AutoShape 11"/>
          <p:cNvSpPr/>
          <p:nvPr/>
        </p:nvSpPr>
        <p:spPr>
          <a:xfrm>
            <a:off x="1596466" y="2061153"/>
            <a:ext cx="5277891" cy="0"/>
          </a:xfrm>
          <a:prstGeom prst="line">
            <a:avLst/>
          </a:prstGeom>
          <a:ln w="38100" cap="flat">
            <a:solidFill>
              <a:srgbClr val="020202"/>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AutoShape 8"/>
          <p:cNvSpPr/>
          <p:nvPr/>
        </p:nvSpPr>
        <p:spPr>
          <a:xfrm>
            <a:off x="1596466" y="2061153"/>
            <a:ext cx="3160657" cy="0"/>
          </a:xfrm>
          <a:prstGeom prst="line">
            <a:avLst/>
          </a:prstGeom>
          <a:ln w="38100" cap="flat">
            <a:solidFill>
              <a:srgbClr val="FFFFFF"/>
            </a:solidFill>
            <a:prstDash val="solid"/>
            <a:headEnd type="none" w="sm" len="sm"/>
            <a:tailEnd type="none" w="sm" len="sm"/>
          </a:ln>
        </p:spPr>
      </p:sp>
      <p:sp>
        <p:nvSpPr>
          <p:cNvPr id="9" name="AutoShape 9"/>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0" name="Freeform 10"/>
          <p:cNvSpPr/>
          <p:nvPr/>
        </p:nvSpPr>
        <p:spPr>
          <a:xfrm>
            <a:off x="4414749" y="2327853"/>
            <a:ext cx="9458502" cy="7259974"/>
          </a:xfrm>
          <a:custGeom>
            <a:avLst/>
            <a:gdLst/>
            <a:ahLst/>
            <a:cxnLst/>
            <a:rect l="l" t="t" r="r" b="b"/>
            <a:pathLst>
              <a:path w="9458502" h="7259974">
                <a:moveTo>
                  <a:pt x="0" y="0"/>
                </a:moveTo>
                <a:lnTo>
                  <a:pt x="9458502" y="0"/>
                </a:lnTo>
                <a:lnTo>
                  <a:pt x="9458502" y="7259974"/>
                </a:lnTo>
                <a:lnTo>
                  <a:pt x="0" y="7259974"/>
                </a:lnTo>
                <a:lnTo>
                  <a:pt x="0" y="0"/>
                </a:lnTo>
                <a:close/>
              </a:path>
            </a:pathLst>
          </a:custGeom>
          <a:blipFill>
            <a:blip r:embed="rId2"/>
            <a:stretch>
              <a:fillRect/>
            </a:stretch>
          </a:blipFill>
        </p:spPr>
      </p:sp>
      <p:sp>
        <p:nvSpPr>
          <p:cNvPr id="11" name="TextBox 11"/>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System Model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00000"/>
                </a:solidFill>
                <a:latin typeface="Poppins"/>
              </a:rPr>
              <a:t>Our Data</a:t>
            </a:r>
          </a:p>
        </p:txBody>
      </p:sp>
      <p:sp>
        <p:nvSpPr>
          <p:cNvPr id="9" name="TextBox 9"/>
          <p:cNvSpPr txBox="1"/>
          <p:nvPr/>
        </p:nvSpPr>
        <p:spPr>
          <a:xfrm>
            <a:off x="864619" y="3629611"/>
            <a:ext cx="13885149" cy="37338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000000"/>
                </a:solidFill>
                <a:latin typeface="Canva Sans"/>
              </a:rPr>
              <a:t>The dataset contains 75000 rows of data. Each row is described with </a:t>
            </a:r>
            <a:r>
              <a:rPr lang="en-US" sz="3500" spc="-259">
                <a:solidFill>
                  <a:srgbClr val="000000"/>
                </a:solidFill>
                <a:latin typeface="Canva Sans Bold"/>
              </a:rPr>
              <a:t>Date, Time, Longitude, Latitude, RMS, Depth, Magnitude and it's type (MW) and Azimuthal Gap, etc</a:t>
            </a:r>
          </a:p>
          <a:p>
            <a:pPr>
              <a:lnSpc>
                <a:spcPts val="4200"/>
              </a:lnSpc>
            </a:pPr>
            <a:endParaRPr lang="en-US" sz="3500" spc="-259">
              <a:solidFill>
                <a:srgbClr val="000000"/>
              </a:solidFill>
              <a:latin typeface="Canva Sans Bold"/>
            </a:endParaRPr>
          </a:p>
          <a:p>
            <a:pPr marL="755651" lvl="1" indent="-377825">
              <a:lnSpc>
                <a:spcPts val="4200"/>
              </a:lnSpc>
              <a:buFont typeface="Arial"/>
              <a:buChar char="•"/>
            </a:pPr>
            <a:r>
              <a:rPr lang="en-US" sz="3500" spc="-259">
                <a:solidFill>
                  <a:srgbClr val="000000"/>
                </a:solidFill>
                <a:latin typeface="Canva Sans"/>
              </a:rPr>
              <a:t>The data was obtained from a server NCEDC - </a:t>
            </a:r>
            <a:r>
              <a:rPr lang="en-US" sz="3500" spc="-259">
                <a:solidFill>
                  <a:srgbClr val="000000"/>
                </a:solidFill>
                <a:latin typeface="Canva Sans Bold"/>
              </a:rPr>
              <a:t>Northern California Earthquake Data Center &amp; some part from Kaggle to maintain accuracy</a:t>
            </a:r>
          </a:p>
          <a:p>
            <a:pPr algn="r">
              <a:lnSpc>
                <a:spcPts val="4200"/>
              </a:lnSpc>
            </a:pPr>
            <a:endParaRPr lang="en-US" sz="3500" spc="-259">
              <a:solidFill>
                <a:srgbClr val="000000"/>
              </a:solidFill>
              <a:latin typeface="Canva Sans Bold"/>
            </a:endParaRPr>
          </a:p>
        </p:txBody>
      </p:sp>
      <p:sp>
        <p:nvSpPr>
          <p:cNvPr id="10" name="AutoShape 10"/>
          <p:cNvSpPr/>
          <p:nvPr/>
        </p:nvSpPr>
        <p:spPr>
          <a:xfrm>
            <a:off x="1596466" y="2061153"/>
            <a:ext cx="3160657" cy="0"/>
          </a:xfrm>
          <a:prstGeom prst="line">
            <a:avLst/>
          </a:prstGeom>
          <a:ln w="38100" cap="flat">
            <a:solidFill>
              <a:srgbClr val="000000"/>
            </a:solidFill>
            <a:prstDash val="solid"/>
            <a:headEnd type="none" w="sm" len="sm"/>
            <a:tailEnd type="none" w="sm" len="sm"/>
          </a:ln>
        </p:spPr>
      </p:sp>
      <p:sp>
        <p:nvSpPr>
          <p:cNvPr id="11" name="AutoShape 11"/>
          <p:cNvSpPr/>
          <p:nvPr/>
        </p:nvSpPr>
        <p:spPr>
          <a:xfrm>
            <a:off x="635173" y="8204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028700" y="2817809"/>
            <a:ext cx="13885149" cy="58674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FFFFFF"/>
                </a:solidFill>
                <a:latin typeface="Canva Sans"/>
              </a:rPr>
              <a:t>Pre-processed using Pandas(read data), created a new column for MMI values, NumPy for data cleaning(taking off null values).</a:t>
            </a:r>
          </a:p>
          <a:p>
            <a:pPr>
              <a:lnSpc>
                <a:spcPts val="4200"/>
              </a:lnSpc>
            </a:pPr>
            <a:endParaRPr lang="en-US" sz="3500" spc="-259">
              <a:solidFill>
                <a:srgbClr val="FFFFFF"/>
              </a:solidFill>
              <a:latin typeface="Canva Sans"/>
            </a:endParaRPr>
          </a:p>
          <a:p>
            <a:pPr marL="755651" lvl="1" indent="-377825">
              <a:lnSpc>
                <a:spcPts val="4200"/>
              </a:lnSpc>
              <a:buFont typeface="Arial"/>
              <a:buChar char="•"/>
            </a:pPr>
            <a:r>
              <a:rPr lang="en-US" sz="3500" spc="-259">
                <a:solidFill>
                  <a:srgbClr val="FFFFFF"/>
                </a:solidFill>
                <a:latin typeface="Canva Sans"/>
              </a:rPr>
              <a:t>Data is collected from the </a:t>
            </a:r>
            <a:r>
              <a:rPr lang="en-US" sz="3500" spc="-259">
                <a:solidFill>
                  <a:srgbClr val="FFC20E"/>
                </a:solidFill>
                <a:latin typeface="Canva Sans Bold"/>
              </a:rPr>
              <a:t>NCEDC</a:t>
            </a:r>
            <a:r>
              <a:rPr lang="en-US" sz="3500" spc="-259">
                <a:solidFill>
                  <a:srgbClr val="FFFFFF"/>
                </a:solidFill>
                <a:latin typeface="Canva Sans"/>
              </a:rPr>
              <a:t> network by configuring parameters such as time, radius, and magnitude threshold. The code connects to the NCEDC client, retrieves </a:t>
            </a:r>
            <a:r>
              <a:rPr lang="en-US" sz="3500" spc="-259">
                <a:solidFill>
                  <a:srgbClr val="FFC20E"/>
                </a:solidFill>
                <a:latin typeface="Canva Sans Bold"/>
              </a:rPr>
              <a:t>station information, and obtains seismic events for each station. </a:t>
            </a:r>
          </a:p>
          <a:p>
            <a:pPr>
              <a:lnSpc>
                <a:spcPts val="4200"/>
              </a:lnSpc>
            </a:pPr>
            <a:endParaRPr lang="en-US" sz="3500" spc="-259">
              <a:solidFill>
                <a:srgbClr val="FFC20E"/>
              </a:solidFill>
              <a:latin typeface="Canva Sans Bold"/>
            </a:endParaRPr>
          </a:p>
          <a:p>
            <a:pPr marL="755651" lvl="1" indent="-377825">
              <a:lnSpc>
                <a:spcPts val="4200"/>
              </a:lnSpc>
              <a:buFont typeface="Arial"/>
              <a:buChar char="•"/>
            </a:pPr>
            <a:r>
              <a:rPr lang="en-US" sz="3500" spc="-259">
                <a:solidFill>
                  <a:srgbClr val="FFFFFF"/>
                </a:solidFill>
                <a:latin typeface="Canva Sans"/>
              </a:rPr>
              <a:t>Events are filtered based on magnitude and radius, and positive events are stored in a list.</a:t>
            </a:r>
          </a:p>
          <a:p>
            <a:pPr algn="r">
              <a:lnSpc>
                <a:spcPts val="4200"/>
              </a:lnSpc>
            </a:pPr>
            <a:endParaRPr lang="en-US" sz="3500" spc="-259">
              <a:solidFill>
                <a:srgbClr val="FFFFFF"/>
              </a:solidFill>
              <a:latin typeface="Canva Sans"/>
            </a:endParaRPr>
          </a:p>
        </p:txBody>
      </p:sp>
      <p:sp>
        <p:nvSpPr>
          <p:cNvPr id="9" name="AutoShape 9"/>
          <p:cNvSpPr/>
          <p:nvPr/>
        </p:nvSpPr>
        <p:spPr>
          <a:xfrm>
            <a:off x="1596466" y="2061153"/>
            <a:ext cx="8445445" cy="0"/>
          </a:xfrm>
          <a:prstGeom prst="line">
            <a:avLst/>
          </a:prstGeom>
          <a:ln w="38100" cap="flat">
            <a:solidFill>
              <a:srgbClr val="FFFFFF"/>
            </a:solidFill>
            <a:prstDash val="solid"/>
            <a:headEnd type="none" w="sm" len="sm"/>
            <a:tailEnd type="none" w="sm" len="sm"/>
          </a:ln>
        </p:spPr>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TextBox 11"/>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How we Processed Data</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Comparison of Models</a:t>
            </a:r>
          </a:p>
        </p:txBody>
      </p:sp>
      <p:sp>
        <p:nvSpPr>
          <p:cNvPr id="9" name="TextBox 9"/>
          <p:cNvSpPr txBox="1"/>
          <p:nvPr/>
        </p:nvSpPr>
        <p:spPr>
          <a:xfrm>
            <a:off x="682798" y="3166053"/>
            <a:ext cx="13606124" cy="5829300"/>
          </a:xfrm>
          <a:prstGeom prst="rect">
            <a:avLst/>
          </a:prstGeom>
        </p:spPr>
        <p:txBody>
          <a:bodyPr lIns="0" tIns="0" rIns="0" bIns="0" rtlCol="0" anchor="t">
            <a:spAutoFit/>
          </a:bodyPr>
          <a:lstStyle/>
          <a:p>
            <a:pPr marL="690882" lvl="1" indent="-345441">
              <a:lnSpc>
                <a:spcPts val="3840"/>
              </a:lnSpc>
              <a:buFont typeface="Arial"/>
              <a:buChar char="•"/>
            </a:pPr>
            <a:r>
              <a:rPr lang="en-US" sz="3200" spc="-236">
                <a:solidFill>
                  <a:srgbClr val="020202"/>
                </a:solidFill>
                <a:latin typeface="Canva Sans"/>
              </a:rPr>
              <a:t>Random Forest - Disadvantageous as it requires higher computational power as it requires numerous trees to combine their outputs. This model outputted an accuracy of 73%. Although this model reduces variance and improves accuracy, it is not employed as it is a very high .</a:t>
            </a:r>
          </a:p>
          <a:p>
            <a:pPr>
              <a:lnSpc>
                <a:spcPts val="3840"/>
              </a:lnSpc>
            </a:pPr>
            <a:endParaRPr lang="en-US" sz="3200" spc="-236">
              <a:solidFill>
                <a:srgbClr val="020202"/>
              </a:solidFill>
              <a:latin typeface="Canva Sans"/>
            </a:endParaRPr>
          </a:p>
          <a:p>
            <a:pPr marL="690882" lvl="1" indent="-345441">
              <a:lnSpc>
                <a:spcPts val="3840"/>
              </a:lnSpc>
              <a:buFont typeface="Arial"/>
              <a:buChar char="•"/>
            </a:pPr>
            <a:r>
              <a:rPr lang="en-US" sz="3200" spc="-236">
                <a:solidFill>
                  <a:srgbClr val="020202"/>
                </a:solidFill>
                <a:latin typeface="Canva Sans"/>
              </a:rPr>
              <a:t>Logistic Regression - The major disadvantage of this model was that it works well when the parameters are independent of each other, due to this disadvantage the model had an accuracy of 81%.</a:t>
            </a:r>
          </a:p>
          <a:p>
            <a:pPr>
              <a:lnSpc>
                <a:spcPts val="3840"/>
              </a:lnSpc>
            </a:pPr>
            <a:endParaRPr lang="en-US" sz="3200" spc="-236">
              <a:solidFill>
                <a:srgbClr val="020202"/>
              </a:solidFill>
              <a:latin typeface="Canva Sans"/>
            </a:endParaRPr>
          </a:p>
          <a:p>
            <a:pPr marL="690882" lvl="1" indent="-345441" algn="l">
              <a:lnSpc>
                <a:spcPts val="3840"/>
              </a:lnSpc>
              <a:buFont typeface="Arial"/>
              <a:buChar char="•"/>
            </a:pPr>
            <a:r>
              <a:rPr lang="en-US" sz="3200" spc="-236">
                <a:solidFill>
                  <a:srgbClr val="020202"/>
                </a:solidFill>
                <a:latin typeface="Canva Sans"/>
              </a:rPr>
              <a:t>SVM- Linear SVM world better if the number of parameters are less. The dataset had many features and hence was difficult to train and resulted in an accuracy of 83%.</a:t>
            </a:r>
          </a:p>
        </p:txBody>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AutoShape 11"/>
          <p:cNvSpPr/>
          <p:nvPr/>
        </p:nvSpPr>
        <p:spPr>
          <a:xfrm flipV="1">
            <a:off x="1596466" y="2061153"/>
            <a:ext cx="7820455" cy="0"/>
          </a:xfrm>
          <a:prstGeom prst="line">
            <a:avLst/>
          </a:prstGeom>
          <a:ln w="38100" cap="flat">
            <a:solidFill>
              <a:srgbClr val="020202"/>
            </a:solidFill>
            <a:prstDash val="solid"/>
            <a:headEnd type="none" w="sm" len="sm"/>
            <a:tailEnd type="none" w="sm" len="sm"/>
          </a:ln>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028700" y="2527378"/>
            <a:ext cx="13885149" cy="74676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FFFFFF"/>
                </a:solidFill>
                <a:latin typeface="Canva Sans"/>
              </a:rPr>
              <a:t>This paper presents an overview of an earthquake prediction model utilizing </a:t>
            </a:r>
            <a:r>
              <a:rPr lang="en-US" sz="3500" spc="-259">
                <a:solidFill>
                  <a:srgbClr val="FFC20E"/>
                </a:solidFill>
                <a:latin typeface="Canva Sans Bold"/>
              </a:rPr>
              <a:t>Deep Learning algorithms. (ANN)</a:t>
            </a:r>
          </a:p>
          <a:p>
            <a:pPr>
              <a:lnSpc>
                <a:spcPts val="4200"/>
              </a:lnSpc>
            </a:pPr>
            <a:endParaRPr lang="en-US" sz="3500" spc="-259">
              <a:solidFill>
                <a:srgbClr val="FFC20E"/>
              </a:solidFill>
              <a:latin typeface="Canva Sans Bold"/>
            </a:endParaRPr>
          </a:p>
          <a:p>
            <a:pPr marL="755651" lvl="1" indent="-377825">
              <a:lnSpc>
                <a:spcPts val="4200"/>
              </a:lnSpc>
              <a:buFont typeface="Arial"/>
              <a:buChar char="•"/>
            </a:pPr>
            <a:r>
              <a:rPr lang="en-US" sz="3500" spc="-259">
                <a:solidFill>
                  <a:srgbClr val="FFFFFF"/>
                </a:solidFill>
                <a:latin typeface="Canva Sans"/>
              </a:rPr>
              <a:t>The paper excludes date and time data as earthquakes are not predictable and do not depend on these two features.Then, a </a:t>
            </a:r>
            <a:r>
              <a:rPr lang="en-US" sz="3500" spc="-259">
                <a:solidFill>
                  <a:srgbClr val="FFC20E"/>
                </a:solidFill>
                <a:latin typeface="Canva Sans Bold"/>
              </a:rPr>
              <a:t>Sequential model </a:t>
            </a:r>
            <a:r>
              <a:rPr lang="en-US" sz="3500" spc="-259">
                <a:solidFill>
                  <a:srgbClr val="FFFFFF"/>
                </a:solidFill>
                <a:latin typeface="Canva Sans"/>
              </a:rPr>
              <a:t>is used to train the model.</a:t>
            </a:r>
          </a:p>
          <a:p>
            <a:pPr>
              <a:lnSpc>
                <a:spcPts val="4200"/>
              </a:lnSpc>
            </a:pPr>
            <a:endParaRPr lang="en-US" sz="3500" spc="-259">
              <a:solidFill>
                <a:srgbClr val="FFFFFF"/>
              </a:solidFill>
              <a:latin typeface="Canva Sans"/>
            </a:endParaRPr>
          </a:p>
          <a:p>
            <a:pPr marL="755651" lvl="1" indent="-377825">
              <a:lnSpc>
                <a:spcPts val="4200"/>
              </a:lnSpc>
              <a:buFont typeface="Arial"/>
              <a:buChar char="•"/>
            </a:pPr>
            <a:r>
              <a:rPr lang="en-US" sz="3500" spc="-259">
                <a:solidFill>
                  <a:srgbClr val="FFFFFF"/>
                </a:solidFill>
                <a:latin typeface="Canva Sans"/>
              </a:rPr>
              <a:t>The loss function is computed using a </a:t>
            </a:r>
            <a:r>
              <a:rPr lang="en-US" sz="3500" spc="-259">
                <a:solidFill>
                  <a:srgbClr val="FFC20E"/>
                </a:solidFill>
                <a:latin typeface="Canva Sans Bold"/>
              </a:rPr>
              <a:t>Binary cross entropy </a:t>
            </a:r>
            <a:r>
              <a:rPr lang="en-US" sz="3500" spc="-259">
                <a:solidFill>
                  <a:srgbClr val="FFFFFF"/>
                </a:solidFill>
                <a:latin typeface="Canva Sans"/>
              </a:rPr>
              <a:t>model.</a:t>
            </a:r>
          </a:p>
          <a:p>
            <a:pPr>
              <a:lnSpc>
                <a:spcPts val="4200"/>
              </a:lnSpc>
            </a:pPr>
            <a:endParaRPr lang="en-US" sz="3500" spc="-259">
              <a:solidFill>
                <a:srgbClr val="FFFFFF"/>
              </a:solidFill>
              <a:latin typeface="Canva Sans"/>
            </a:endParaRPr>
          </a:p>
          <a:p>
            <a:pPr marL="755651" lvl="1" indent="-377825">
              <a:lnSpc>
                <a:spcPts val="4200"/>
              </a:lnSpc>
              <a:buFont typeface="Arial"/>
              <a:buChar char="•"/>
            </a:pPr>
            <a:r>
              <a:rPr lang="en-US" sz="3500" spc="-259">
                <a:solidFill>
                  <a:srgbClr val="FFFFFF"/>
                </a:solidFill>
                <a:latin typeface="Canva Sans"/>
              </a:rPr>
              <a:t>The activation function uses</a:t>
            </a:r>
            <a:r>
              <a:rPr lang="en-US" sz="3500" spc="-259">
                <a:solidFill>
                  <a:srgbClr val="FFC20E"/>
                </a:solidFill>
                <a:latin typeface="Canva Sans Bold"/>
              </a:rPr>
              <a:t> 'ReLu' and 'Sigmoid'</a:t>
            </a:r>
            <a:r>
              <a:rPr lang="en-US" sz="3500" spc="-259">
                <a:solidFill>
                  <a:srgbClr val="FFFFFF"/>
                </a:solidFill>
                <a:latin typeface="Canva Sans"/>
              </a:rPr>
              <a:t> function. The model uses 2 hidden layers and 1 sigmoid output layer.</a:t>
            </a:r>
          </a:p>
          <a:p>
            <a:pPr>
              <a:lnSpc>
                <a:spcPts val="4200"/>
              </a:lnSpc>
            </a:pPr>
            <a:endParaRPr lang="en-US" sz="3500" spc="-259">
              <a:solidFill>
                <a:srgbClr val="FFFFFF"/>
              </a:solidFill>
              <a:latin typeface="Canva Sans"/>
            </a:endParaRPr>
          </a:p>
          <a:p>
            <a:pPr marL="755651" lvl="1" indent="-377825">
              <a:lnSpc>
                <a:spcPts val="4200"/>
              </a:lnSpc>
              <a:buFont typeface="Arial"/>
              <a:buChar char="•"/>
            </a:pPr>
            <a:r>
              <a:rPr lang="en-US" sz="3500" spc="-259">
                <a:solidFill>
                  <a:srgbClr val="FFC20E"/>
                </a:solidFill>
                <a:latin typeface="Canva Sans Bold"/>
              </a:rPr>
              <a:t>Ngrok</a:t>
            </a:r>
            <a:r>
              <a:rPr lang="en-US" sz="3500" spc="-259">
                <a:solidFill>
                  <a:srgbClr val="FFFFFF"/>
                </a:solidFill>
                <a:latin typeface="Canva Sans"/>
              </a:rPr>
              <a:t>  is used for server hosting.</a:t>
            </a:r>
          </a:p>
          <a:p>
            <a:pPr algn="r">
              <a:lnSpc>
                <a:spcPts val="4200"/>
              </a:lnSpc>
            </a:pPr>
            <a:endParaRPr lang="en-US" sz="3500" spc="-259">
              <a:solidFill>
                <a:srgbClr val="FFFFFF"/>
              </a:solidFill>
              <a:latin typeface="Canva Sans"/>
            </a:endParaRPr>
          </a:p>
        </p:txBody>
      </p:sp>
      <p:sp>
        <p:nvSpPr>
          <p:cNvPr id="9" name="AutoShape 9"/>
          <p:cNvSpPr/>
          <p:nvPr/>
        </p:nvSpPr>
        <p:spPr>
          <a:xfrm flipV="1">
            <a:off x="1596466" y="2061153"/>
            <a:ext cx="5243423" cy="0"/>
          </a:xfrm>
          <a:prstGeom prst="line">
            <a:avLst/>
          </a:prstGeom>
          <a:ln w="38100" cap="flat">
            <a:solidFill>
              <a:srgbClr val="FFFFFF"/>
            </a:solidFill>
            <a:prstDash val="solid"/>
            <a:headEnd type="none" w="sm" len="sm"/>
            <a:tailEnd type="none" w="sm" len="sm"/>
          </a:ln>
        </p:spPr>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TextBox 11"/>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Algorithm Used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5" name="TextBox 5"/>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How we Processed Data</a:t>
            </a:r>
          </a:p>
        </p:txBody>
      </p:sp>
      <p:sp>
        <p:nvSpPr>
          <p:cNvPr id="6" name="TextBox 6"/>
          <p:cNvSpPr txBox="1"/>
          <p:nvPr/>
        </p:nvSpPr>
        <p:spPr>
          <a:xfrm>
            <a:off x="1028700" y="3135056"/>
            <a:ext cx="13885149" cy="53340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020202"/>
                </a:solidFill>
                <a:latin typeface="Canva Sans"/>
              </a:rPr>
              <a:t>Data is collected from the </a:t>
            </a:r>
            <a:r>
              <a:rPr lang="en-US" sz="3500" spc="-259">
                <a:solidFill>
                  <a:srgbClr val="020202"/>
                </a:solidFill>
                <a:latin typeface="Canva Sans Bold"/>
              </a:rPr>
              <a:t>NCEDC </a:t>
            </a:r>
            <a:r>
              <a:rPr lang="en-US" sz="3500" spc="-259">
                <a:solidFill>
                  <a:srgbClr val="020202"/>
                </a:solidFill>
                <a:latin typeface="Canva Sans"/>
              </a:rPr>
              <a:t>network by configuring parameters such as time, radius, and magnitude threshold. The code connects to the NCEDC client, retrieves station information, and obtains seismic events for each station. </a:t>
            </a:r>
          </a:p>
          <a:p>
            <a:pPr>
              <a:lnSpc>
                <a:spcPts val="4200"/>
              </a:lnSpc>
            </a:pPr>
            <a:endParaRPr lang="en-US" sz="3500" spc="-259">
              <a:solidFill>
                <a:srgbClr val="020202"/>
              </a:solidFill>
              <a:latin typeface="Canva Sans"/>
            </a:endParaRPr>
          </a:p>
          <a:p>
            <a:pPr marL="755651" lvl="1" indent="-377825">
              <a:lnSpc>
                <a:spcPts val="4200"/>
              </a:lnSpc>
              <a:buFont typeface="Arial"/>
              <a:buChar char="•"/>
            </a:pPr>
            <a:r>
              <a:rPr lang="en-US" sz="3500" spc="-259">
                <a:solidFill>
                  <a:srgbClr val="020202"/>
                </a:solidFill>
                <a:latin typeface="Canva Sans"/>
              </a:rPr>
              <a:t>Events are filtered based on magnitude and radius, and positive events are stored in a list.</a:t>
            </a:r>
          </a:p>
          <a:p>
            <a:pPr>
              <a:lnSpc>
                <a:spcPts val="4200"/>
              </a:lnSpc>
            </a:pPr>
            <a:endParaRPr lang="en-US" sz="3500" spc="-259">
              <a:solidFill>
                <a:srgbClr val="020202"/>
              </a:solidFill>
              <a:latin typeface="Canva Sans"/>
            </a:endParaRPr>
          </a:p>
          <a:p>
            <a:pPr>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p:txBody>
      </p:sp>
      <p:sp>
        <p:nvSpPr>
          <p:cNvPr id="7" name="AutoShape 7"/>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8" name="AutoShape 8"/>
          <p:cNvSpPr/>
          <p:nvPr/>
        </p:nvSpPr>
        <p:spPr>
          <a:xfrm>
            <a:off x="1596466" y="2061153"/>
            <a:ext cx="5277891" cy="0"/>
          </a:xfrm>
          <a:prstGeom prst="line">
            <a:avLst/>
          </a:prstGeom>
          <a:ln w="38100" cap="flat">
            <a:solidFill>
              <a:srgbClr val="020202"/>
            </a:solidFill>
            <a:prstDash val="solid"/>
            <a:headEnd type="none" w="sm" len="sm"/>
            <a:tailEnd type="none" w="sm" len="sm"/>
          </a:ln>
        </p:spPr>
      </p:sp>
      <p:grpSp>
        <p:nvGrpSpPr>
          <p:cNvPr id="9" name="Group 9"/>
          <p:cNvGrpSpPr/>
          <p:nvPr/>
        </p:nvGrpSpPr>
        <p:grpSpPr>
          <a:xfrm>
            <a:off x="-13126340" y="-8073547"/>
            <a:ext cx="31673550" cy="21201850"/>
            <a:chOff x="0" y="0"/>
            <a:chExt cx="1043493" cy="698500"/>
          </a:xfrm>
        </p:grpSpPr>
        <p:sp>
          <p:nvSpPr>
            <p:cNvPr id="10" name="Freeform 10"/>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11" name="TextBox 11"/>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a:p>
              <a:pPr algn="ctr">
                <a:lnSpc>
                  <a:spcPts val="2225"/>
                </a:lnSpc>
              </a:pPr>
              <a:endParaRPr/>
            </a:p>
          </p:txBody>
        </p:sp>
      </p:grpSp>
      <p:sp>
        <p:nvSpPr>
          <p:cNvPr id="12" name="TextBox 12"/>
          <p:cNvSpPr txBox="1"/>
          <p:nvPr/>
        </p:nvSpPr>
        <p:spPr>
          <a:xfrm>
            <a:off x="1613878" y="649029"/>
            <a:ext cx="5243066" cy="1076326"/>
          </a:xfrm>
          <a:prstGeom prst="rect">
            <a:avLst/>
          </a:prstGeom>
        </p:spPr>
        <p:txBody>
          <a:bodyPr lIns="0" tIns="0" rIns="0" bIns="0" rtlCol="0" anchor="t">
            <a:spAutoFit/>
          </a:bodyPr>
          <a:lstStyle/>
          <a:p>
            <a:pPr algn="ctr">
              <a:lnSpc>
                <a:spcPts val="8399"/>
              </a:lnSpc>
            </a:pPr>
            <a:r>
              <a:rPr lang="en-US" sz="5999">
                <a:solidFill>
                  <a:srgbClr val="020202"/>
                </a:solidFill>
                <a:latin typeface="Poppins"/>
              </a:rPr>
              <a:t>Optimal Case</a:t>
            </a:r>
          </a:p>
        </p:txBody>
      </p:sp>
      <p:sp>
        <p:nvSpPr>
          <p:cNvPr id="13" name="TextBox 13"/>
          <p:cNvSpPr txBox="1"/>
          <p:nvPr/>
        </p:nvSpPr>
        <p:spPr>
          <a:xfrm>
            <a:off x="1596466" y="3432901"/>
            <a:ext cx="8036454" cy="4631055"/>
          </a:xfrm>
          <a:prstGeom prst="rect">
            <a:avLst/>
          </a:prstGeom>
        </p:spPr>
        <p:txBody>
          <a:bodyPr lIns="0" tIns="0" rIns="0" bIns="0" rtlCol="0" anchor="t">
            <a:spAutoFit/>
          </a:bodyPr>
          <a:lstStyle/>
          <a:p>
            <a:pPr>
              <a:lnSpc>
                <a:spcPts val="4620"/>
              </a:lnSpc>
            </a:pPr>
            <a:r>
              <a:rPr lang="en-US" sz="3300">
                <a:solidFill>
                  <a:srgbClr val="004AAD"/>
                </a:solidFill>
                <a:latin typeface="Canva Sans"/>
              </a:rPr>
              <a:t>LATITUTUDE:  </a:t>
            </a:r>
            <a:r>
              <a:rPr lang="en-US" sz="3300">
                <a:solidFill>
                  <a:srgbClr val="020202"/>
                </a:solidFill>
                <a:latin typeface="Canva Sans"/>
              </a:rPr>
              <a:t>38.75</a:t>
            </a:r>
          </a:p>
          <a:p>
            <a:pPr algn="just">
              <a:lnSpc>
                <a:spcPts val="4620"/>
              </a:lnSpc>
            </a:pPr>
            <a:r>
              <a:rPr lang="en-US" sz="3300">
                <a:solidFill>
                  <a:srgbClr val="004AAD"/>
                </a:solidFill>
                <a:latin typeface="Canva Sans"/>
              </a:rPr>
              <a:t>LONGITUDE: </a:t>
            </a:r>
            <a:r>
              <a:rPr lang="en-US" sz="3300">
                <a:solidFill>
                  <a:srgbClr val="020202"/>
                </a:solidFill>
                <a:latin typeface="Canva Sans"/>
              </a:rPr>
              <a:t> -122.72</a:t>
            </a:r>
          </a:p>
          <a:p>
            <a:pPr>
              <a:lnSpc>
                <a:spcPts val="4620"/>
              </a:lnSpc>
            </a:pPr>
            <a:r>
              <a:rPr lang="en-US" sz="3300">
                <a:solidFill>
                  <a:srgbClr val="004AAD"/>
                </a:solidFill>
                <a:latin typeface="Canva Sans"/>
              </a:rPr>
              <a:t>DEPTH:</a:t>
            </a:r>
            <a:r>
              <a:rPr lang="en-US" sz="3300">
                <a:solidFill>
                  <a:srgbClr val="020202"/>
                </a:solidFill>
                <a:latin typeface="Canva Sans"/>
              </a:rPr>
              <a:t>  1.61</a:t>
            </a:r>
          </a:p>
          <a:p>
            <a:pPr>
              <a:lnSpc>
                <a:spcPts val="4620"/>
              </a:lnSpc>
            </a:pPr>
            <a:r>
              <a:rPr lang="en-US" sz="3300">
                <a:solidFill>
                  <a:srgbClr val="004AAD"/>
                </a:solidFill>
                <a:latin typeface="Canva Sans"/>
              </a:rPr>
              <a:t>AZIMUTHAL GAP:</a:t>
            </a:r>
            <a:r>
              <a:rPr lang="en-US" sz="3300">
                <a:solidFill>
                  <a:srgbClr val="020202"/>
                </a:solidFill>
                <a:latin typeface="Canva Sans"/>
              </a:rPr>
              <a:t>  0.05</a:t>
            </a:r>
          </a:p>
          <a:p>
            <a:pPr>
              <a:lnSpc>
                <a:spcPts val="4620"/>
              </a:lnSpc>
            </a:pPr>
            <a:r>
              <a:rPr lang="en-US" sz="3300">
                <a:solidFill>
                  <a:srgbClr val="004AAD"/>
                </a:solidFill>
                <a:latin typeface="Canva Sans"/>
              </a:rPr>
              <a:t>RMS:</a:t>
            </a:r>
            <a:r>
              <a:rPr lang="en-US" sz="3300">
                <a:solidFill>
                  <a:srgbClr val="020202"/>
                </a:solidFill>
                <a:latin typeface="Canva Sans"/>
              </a:rPr>
              <a:t>   0.04</a:t>
            </a:r>
          </a:p>
          <a:p>
            <a:pPr>
              <a:lnSpc>
                <a:spcPts val="4620"/>
              </a:lnSpc>
            </a:pPr>
            <a:endParaRPr lang="en-US" sz="3300">
              <a:solidFill>
                <a:srgbClr val="020202"/>
              </a:solidFill>
              <a:latin typeface="Canva Sans"/>
            </a:endParaRPr>
          </a:p>
          <a:p>
            <a:pPr>
              <a:lnSpc>
                <a:spcPts val="4620"/>
              </a:lnSpc>
            </a:pPr>
            <a:r>
              <a:rPr lang="en-US" sz="3300">
                <a:solidFill>
                  <a:srgbClr val="004AAD"/>
                </a:solidFill>
                <a:latin typeface="Canva Sans"/>
              </a:rPr>
              <a:t>PREDICTED OUTPUT: </a:t>
            </a:r>
            <a:r>
              <a:rPr lang="en-US" sz="3300">
                <a:solidFill>
                  <a:srgbClr val="020202"/>
                </a:solidFill>
                <a:latin typeface="Canva Sans"/>
              </a:rPr>
              <a:t> NO EARTHQUAKE</a:t>
            </a:r>
          </a:p>
          <a:p>
            <a:pPr>
              <a:lnSpc>
                <a:spcPts val="4620"/>
              </a:lnSpc>
            </a:pPr>
            <a:r>
              <a:rPr lang="en-US" sz="3300">
                <a:solidFill>
                  <a:srgbClr val="004AAD"/>
                </a:solidFill>
                <a:latin typeface="Canva Sans"/>
              </a:rPr>
              <a:t>ACTUAL OUTPUT:</a:t>
            </a:r>
            <a:r>
              <a:rPr lang="en-US" sz="3300">
                <a:solidFill>
                  <a:srgbClr val="020202"/>
                </a:solidFill>
                <a:latin typeface="Canva Sans"/>
              </a:rPr>
              <a:t>   NO EARTHQUAKE</a:t>
            </a:r>
          </a:p>
        </p:txBody>
      </p:sp>
      <p:sp>
        <p:nvSpPr>
          <p:cNvPr id="14" name="AutoShape 14"/>
          <p:cNvSpPr/>
          <p:nvPr/>
        </p:nvSpPr>
        <p:spPr>
          <a:xfrm>
            <a:off x="1596526" y="2061152"/>
            <a:ext cx="5999932" cy="19050"/>
          </a:xfrm>
          <a:prstGeom prst="line">
            <a:avLst/>
          </a:prstGeom>
          <a:ln w="38100" cap="flat">
            <a:solidFill>
              <a:srgbClr val="020202"/>
            </a:solidFill>
            <a:prstDash val="solid"/>
            <a:headEnd type="none" w="sm" len="sm"/>
            <a:tailEnd type="none" w="sm" len="sm"/>
          </a:ln>
        </p:spPr>
      </p:sp>
      <p:sp>
        <p:nvSpPr>
          <p:cNvPr id="15" name="Freeform 15"/>
          <p:cNvSpPr/>
          <p:nvPr/>
        </p:nvSpPr>
        <p:spPr>
          <a:xfrm>
            <a:off x="10413970" y="1587891"/>
            <a:ext cx="4418431" cy="6881165"/>
          </a:xfrm>
          <a:custGeom>
            <a:avLst/>
            <a:gdLst/>
            <a:ahLst/>
            <a:cxnLst/>
            <a:rect l="l" t="t" r="r" b="b"/>
            <a:pathLst>
              <a:path w="4418431" h="6881165">
                <a:moveTo>
                  <a:pt x="0" y="0"/>
                </a:moveTo>
                <a:lnTo>
                  <a:pt x="4418431" y="0"/>
                </a:lnTo>
                <a:lnTo>
                  <a:pt x="4418431" y="6881165"/>
                </a:lnTo>
                <a:lnTo>
                  <a:pt x="0" y="6881165"/>
                </a:lnTo>
                <a:lnTo>
                  <a:pt x="0" y="0"/>
                </a:lnTo>
                <a:close/>
              </a:path>
            </a:pathLst>
          </a:custGeom>
          <a:blipFill>
            <a:blip r:embed="rId2"/>
            <a:stretch>
              <a:fillRect l="-174290" t="-751" r="-170908" b="-31014"/>
            </a:stretch>
          </a:blipFill>
        </p:spPr>
      </p:sp>
      <p:sp>
        <p:nvSpPr>
          <p:cNvPr id="16" name="AutoShape 16"/>
          <p:cNvSpPr/>
          <p:nvPr/>
        </p:nvSpPr>
        <p:spPr>
          <a:xfrm>
            <a:off x="787573" y="9728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028700" y="3065758"/>
            <a:ext cx="13885149" cy="4810760"/>
          </a:xfrm>
          <a:prstGeom prst="rect">
            <a:avLst/>
          </a:prstGeom>
        </p:spPr>
        <p:txBody>
          <a:bodyPr lIns="0" tIns="0" rIns="0" bIns="0" rtlCol="0" anchor="t">
            <a:spAutoFit/>
          </a:bodyPr>
          <a:lstStyle/>
          <a:p>
            <a:pPr marL="755651" lvl="1" indent="-377825">
              <a:lnSpc>
                <a:spcPts val="4795"/>
              </a:lnSpc>
              <a:buFont typeface="Arial"/>
              <a:buChar char="•"/>
            </a:pPr>
            <a:r>
              <a:rPr lang="en-US" sz="3500" spc="-259">
                <a:solidFill>
                  <a:srgbClr val="FFFFFF"/>
                </a:solidFill>
                <a:latin typeface="Poppins"/>
              </a:rPr>
              <a:t>Once the attributes are provided, the model gives either:</a:t>
            </a:r>
          </a:p>
          <a:p>
            <a:pPr marL="1511301" lvl="2" indent="-503767">
              <a:lnSpc>
                <a:spcPts val="4795"/>
              </a:lnSpc>
              <a:buFont typeface="Arial"/>
              <a:buChar char="⚬"/>
            </a:pPr>
            <a:r>
              <a:rPr lang="en-US" sz="3500" spc="-259">
                <a:solidFill>
                  <a:srgbClr val="FFFFFF"/>
                </a:solidFill>
                <a:latin typeface="Poppins"/>
              </a:rPr>
              <a:t>Earthquake</a:t>
            </a:r>
          </a:p>
          <a:p>
            <a:pPr marL="1511301" lvl="2" indent="-503767">
              <a:lnSpc>
                <a:spcPts val="4795"/>
              </a:lnSpc>
              <a:buFont typeface="Arial"/>
              <a:buChar char="⚬"/>
            </a:pPr>
            <a:r>
              <a:rPr lang="en-US" sz="3500" spc="-259">
                <a:solidFill>
                  <a:srgbClr val="FFFFFF"/>
                </a:solidFill>
                <a:latin typeface="Poppins"/>
              </a:rPr>
              <a:t>No Earthquake</a:t>
            </a:r>
          </a:p>
          <a:p>
            <a:pPr marL="755651" lvl="1" indent="-377825">
              <a:lnSpc>
                <a:spcPts val="4795"/>
              </a:lnSpc>
              <a:buFont typeface="Arial"/>
              <a:buChar char="•"/>
            </a:pPr>
            <a:r>
              <a:rPr lang="en-US" sz="3500" spc="-259">
                <a:solidFill>
                  <a:srgbClr val="FFFFFF"/>
                </a:solidFill>
                <a:latin typeface="Poppins"/>
              </a:rPr>
              <a:t>It </a:t>
            </a:r>
            <a:r>
              <a:rPr lang="en-US" sz="3500" spc="-259">
                <a:solidFill>
                  <a:srgbClr val="FFC20E"/>
                </a:solidFill>
                <a:latin typeface="Poppins Bold"/>
              </a:rPr>
              <a:t>will not </a:t>
            </a:r>
            <a:r>
              <a:rPr lang="en-US" sz="3500" spc="-259">
                <a:solidFill>
                  <a:srgbClr val="FFFFFF"/>
                </a:solidFill>
                <a:latin typeface="Poppins"/>
              </a:rPr>
              <a:t>give the probability of when the earthquake will occur, because there is no correlation between </a:t>
            </a:r>
            <a:r>
              <a:rPr lang="en-US" sz="3500" spc="-259">
                <a:solidFill>
                  <a:srgbClr val="FFC20E"/>
                </a:solidFill>
                <a:latin typeface="Poppins Bold"/>
              </a:rPr>
              <a:t>Time/Date and Occurrence of Earthquake.</a:t>
            </a:r>
          </a:p>
          <a:p>
            <a:pPr marL="755651" lvl="1" indent="-377825">
              <a:lnSpc>
                <a:spcPts val="4795"/>
              </a:lnSpc>
              <a:buFont typeface="Arial"/>
              <a:buChar char="•"/>
            </a:pPr>
            <a:r>
              <a:rPr lang="en-US" sz="3500" spc="-259">
                <a:solidFill>
                  <a:srgbClr val="FFFFFF"/>
                </a:solidFill>
                <a:latin typeface="Poppins"/>
              </a:rPr>
              <a:t>So, our model just gives a forecast whether earthquake is possible in that area or not, in the near future.</a:t>
            </a:r>
          </a:p>
        </p:txBody>
      </p:sp>
      <p:sp>
        <p:nvSpPr>
          <p:cNvPr id="9" name="AutoShape 9"/>
          <p:cNvSpPr/>
          <p:nvPr/>
        </p:nvSpPr>
        <p:spPr>
          <a:xfrm>
            <a:off x="1596466" y="2061153"/>
            <a:ext cx="4915973" cy="13229"/>
          </a:xfrm>
          <a:prstGeom prst="line">
            <a:avLst/>
          </a:prstGeom>
          <a:ln w="38100" cap="flat">
            <a:solidFill>
              <a:srgbClr val="FFFFFF"/>
            </a:solidFill>
            <a:prstDash val="solid"/>
            <a:headEnd type="none" w="sm" len="sm"/>
            <a:tailEnd type="none" w="sm" len="sm"/>
          </a:ln>
        </p:spPr>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TextBox 11"/>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Our Output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5173" y="2296777"/>
            <a:ext cx="7960894" cy="5970671"/>
          </a:xfrm>
          <a:custGeom>
            <a:avLst/>
            <a:gdLst/>
            <a:ahLst/>
            <a:cxnLst/>
            <a:rect l="l" t="t" r="r" b="b"/>
            <a:pathLst>
              <a:path w="7960894" h="5970671">
                <a:moveTo>
                  <a:pt x="0" y="0"/>
                </a:moveTo>
                <a:lnTo>
                  <a:pt x="7960894" y="0"/>
                </a:lnTo>
                <a:lnTo>
                  <a:pt x="7960894" y="5970670"/>
                </a:lnTo>
                <a:lnTo>
                  <a:pt x="0" y="5970670"/>
                </a:lnTo>
                <a:lnTo>
                  <a:pt x="0" y="0"/>
                </a:lnTo>
                <a:close/>
              </a:path>
            </a:pathLst>
          </a:custGeom>
          <a:blipFill>
            <a:blip r:embed="rId2"/>
            <a:stretch>
              <a:fillRect/>
            </a:stretch>
          </a:blipFill>
        </p:spPr>
      </p:sp>
      <p:sp>
        <p:nvSpPr>
          <p:cNvPr id="3" name="Freeform 3"/>
          <p:cNvSpPr/>
          <p:nvPr/>
        </p:nvSpPr>
        <p:spPr>
          <a:xfrm>
            <a:off x="9841981" y="2678178"/>
            <a:ext cx="7310039" cy="5589269"/>
          </a:xfrm>
          <a:custGeom>
            <a:avLst/>
            <a:gdLst/>
            <a:ahLst/>
            <a:cxnLst/>
            <a:rect l="l" t="t" r="r" b="b"/>
            <a:pathLst>
              <a:path w="7310039" h="5589269">
                <a:moveTo>
                  <a:pt x="0" y="0"/>
                </a:moveTo>
                <a:lnTo>
                  <a:pt x="7310039" y="0"/>
                </a:lnTo>
                <a:lnTo>
                  <a:pt x="7310039" y="5589269"/>
                </a:lnTo>
                <a:lnTo>
                  <a:pt x="0" y="5589269"/>
                </a:lnTo>
                <a:lnTo>
                  <a:pt x="0" y="0"/>
                </a:lnTo>
                <a:close/>
              </a:path>
            </a:pathLst>
          </a:custGeom>
          <a:blipFill>
            <a:blip r:embed="rId3"/>
            <a:stretch>
              <a:fillRect/>
            </a:stretch>
          </a:blipFill>
        </p:spPr>
      </p:sp>
      <p:sp>
        <p:nvSpPr>
          <p:cNvPr id="4" name="AutoShape 4"/>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5" name="AutoShape 5"/>
          <p:cNvSpPr/>
          <p:nvPr/>
        </p:nvSpPr>
        <p:spPr>
          <a:xfrm>
            <a:off x="1596466" y="2061153"/>
            <a:ext cx="4915973" cy="26074"/>
          </a:xfrm>
          <a:prstGeom prst="line">
            <a:avLst/>
          </a:prstGeom>
          <a:ln w="38100" cap="flat">
            <a:solidFill>
              <a:srgbClr val="020202"/>
            </a:solidFill>
            <a:prstDash val="solid"/>
            <a:headEnd type="none" w="sm" len="sm"/>
            <a:tailEnd type="none" w="sm" len="sm"/>
          </a:ln>
        </p:spPr>
      </p:sp>
      <p:sp>
        <p:nvSpPr>
          <p:cNvPr id="6" name="TextBox 6"/>
          <p:cNvSpPr txBox="1"/>
          <p:nvPr/>
        </p:nvSpPr>
        <p:spPr>
          <a:xfrm>
            <a:off x="682798" y="8153400"/>
            <a:ext cx="7914791" cy="1104900"/>
          </a:xfrm>
          <a:prstGeom prst="rect">
            <a:avLst/>
          </a:prstGeom>
        </p:spPr>
        <p:txBody>
          <a:bodyPr lIns="0" tIns="0" rIns="0" bIns="0" rtlCol="0" anchor="t">
            <a:spAutoFit/>
          </a:bodyPr>
          <a:lstStyle/>
          <a:p>
            <a:pPr algn="ctr">
              <a:lnSpc>
                <a:spcPts val="4200"/>
              </a:lnSpc>
            </a:pPr>
            <a:r>
              <a:rPr lang="en-US" sz="3500" spc="-259">
                <a:solidFill>
                  <a:srgbClr val="020202"/>
                </a:solidFill>
                <a:latin typeface="Poppins"/>
              </a:rPr>
              <a:t>Earthquakes around the world </a:t>
            </a:r>
          </a:p>
          <a:p>
            <a:pPr algn="ctr">
              <a:lnSpc>
                <a:spcPts val="4200"/>
              </a:lnSpc>
            </a:pPr>
            <a:r>
              <a:rPr lang="en-US" sz="3500" spc="-259">
                <a:solidFill>
                  <a:srgbClr val="020202"/>
                </a:solidFill>
                <a:latin typeface="Poppins"/>
              </a:rPr>
              <a:t>scaled based on their magnitude</a:t>
            </a:r>
          </a:p>
        </p:txBody>
      </p:sp>
      <p:sp>
        <p:nvSpPr>
          <p:cNvPr id="7" name="TextBox 7"/>
          <p:cNvSpPr txBox="1"/>
          <p:nvPr/>
        </p:nvSpPr>
        <p:spPr>
          <a:xfrm>
            <a:off x="9949261" y="8420100"/>
            <a:ext cx="7310039" cy="571500"/>
          </a:xfrm>
          <a:prstGeom prst="rect">
            <a:avLst/>
          </a:prstGeom>
        </p:spPr>
        <p:txBody>
          <a:bodyPr lIns="0" tIns="0" rIns="0" bIns="0" rtlCol="0" anchor="t">
            <a:spAutoFit/>
          </a:bodyPr>
          <a:lstStyle/>
          <a:p>
            <a:pPr algn="ctr">
              <a:lnSpc>
                <a:spcPts val="4200"/>
              </a:lnSpc>
            </a:pPr>
            <a:r>
              <a:rPr lang="en-US" sz="3500" spc="-259">
                <a:solidFill>
                  <a:srgbClr val="020202"/>
                </a:solidFill>
                <a:latin typeface="Poppins"/>
              </a:rPr>
              <a:t>Actual vs Predicted graph</a:t>
            </a:r>
          </a:p>
        </p:txBody>
      </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Visualization</a:t>
            </a:r>
          </a:p>
        </p:txBody>
      </p:sp>
      <p:grpSp>
        <p:nvGrpSpPr>
          <p:cNvPr id="9" name="Group 9"/>
          <p:cNvGrpSpPr/>
          <p:nvPr/>
        </p:nvGrpSpPr>
        <p:grpSpPr>
          <a:xfrm rot="-3047778">
            <a:off x="18510051" y="-7806747"/>
            <a:ext cx="4992827" cy="18288000"/>
            <a:chOff x="0" y="0"/>
            <a:chExt cx="1410802" cy="5167563"/>
          </a:xfrm>
        </p:grpSpPr>
        <p:sp>
          <p:nvSpPr>
            <p:cNvPr id="10" name="Freeform 10"/>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0053A6"/>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rot="-3047778">
            <a:off x="-2274677" y="2343402"/>
            <a:ext cx="4992827" cy="18288000"/>
            <a:chOff x="0" y="0"/>
            <a:chExt cx="1410802" cy="5167563"/>
          </a:xfrm>
        </p:grpSpPr>
        <p:sp>
          <p:nvSpPr>
            <p:cNvPr id="13" name="Freeform 13"/>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0053A6"/>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16313" y="-295232"/>
            <a:ext cx="16249897" cy="10877464"/>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4340293" y="-295232"/>
            <a:ext cx="11990631" cy="5438732"/>
            <a:chOff x="0" y="0"/>
            <a:chExt cx="765830" cy="347366"/>
          </a:xfrm>
        </p:grpSpPr>
        <p:sp>
          <p:nvSpPr>
            <p:cNvPr id="6" name="Freeform 6"/>
            <p:cNvSpPr/>
            <p:nvPr/>
          </p:nvSpPr>
          <p:spPr>
            <a:xfrm>
              <a:off x="0" y="0"/>
              <a:ext cx="765830" cy="347366"/>
            </a:xfrm>
            <a:custGeom>
              <a:avLst/>
              <a:gdLst/>
              <a:ahLst/>
              <a:cxnLst/>
              <a:rect l="l" t="t" r="r" b="b"/>
              <a:pathLst>
                <a:path w="765830" h="347366">
                  <a:moveTo>
                    <a:pt x="203200" y="0"/>
                  </a:moveTo>
                  <a:lnTo>
                    <a:pt x="765830" y="0"/>
                  </a:lnTo>
                  <a:lnTo>
                    <a:pt x="562630"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Freeform 8"/>
          <p:cNvSpPr/>
          <p:nvPr/>
        </p:nvSpPr>
        <p:spPr>
          <a:xfrm>
            <a:off x="375603" y="5811003"/>
            <a:ext cx="4322861" cy="4322861"/>
          </a:xfrm>
          <a:custGeom>
            <a:avLst/>
            <a:gdLst/>
            <a:ahLst/>
            <a:cxnLst/>
            <a:rect l="l" t="t" r="r" b="b"/>
            <a:pathLst>
              <a:path w="4322861" h="4322861">
                <a:moveTo>
                  <a:pt x="0" y="0"/>
                </a:moveTo>
                <a:lnTo>
                  <a:pt x="4322860" y="0"/>
                </a:lnTo>
                <a:lnTo>
                  <a:pt x="4322860" y="4322860"/>
                </a:lnTo>
                <a:lnTo>
                  <a:pt x="0" y="4322860"/>
                </a:lnTo>
                <a:lnTo>
                  <a:pt x="0" y="0"/>
                </a:lnTo>
                <a:close/>
              </a:path>
            </a:pathLst>
          </a:custGeom>
          <a:blipFill>
            <a:blip r:embed="rId2"/>
            <a:stretch>
              <a:fillRect/>
            </a:stretch>
          </a:blipFill>
        </p:spPr>
      </p:sp>
      <p:sp>
        <p:nvSpPr>
          <p:cNvPr id="9" name="TextBox 9"/>
          <p:cNvSpPr txBox="1"/>
          <p:nvPr/>
        </p:nvSpPr>
        <p:spPr>
          <a:xfrm>
            <a:off x="6873534" y="4453343"/>
            <a:ext cx="10700091" cy="1828800"/>
          </a:xfrm>
          <a:prstGeom prst="rect">
            <a:avLst/>
          </a:prstGeom>
        </p:spPr>
        <p:txBody>
          <a:bodyPr lIns="0" tIns="0" rIns="0" bIns="0" rtlCol="0" anchor="t">
            <a:spAutoFit/>
          </a:bodyPr>
          <a:lstStyle/>
          <a:p>
            <a:pPr algn="r">
              <a:lnSpc>
                <a:spcPts val="14400"/>
              </a:lnSpc>
            </a:pPr>
            <a:r>
              <a:rPr lang="en-US" sz="12000" spc="-887">
                <a:solidFill>
                  <a:srgbClr val="FFFFFF"/>
                </a:solidFill>
                <a:latin typeface="Montserrat Bold"/>
              </a:rPr>
              <a:t>QUAKE</a:t>
            </a:r>
          </a:p>
        </p:txBody>
      </p:sp>
      <p:sp>
        <p:nvSpPr>
          <p:cNvPr id="10" name="TextBox 10"/>
          <p:cNvSpPr txBox="1"/>
          <p:nvPr/>
        </p:nvSpPr>
        <p:spPr>
          <a:xfrm>
            <a:off x="14919562" y="3738968"/>
            <a:ext cx="2654063" cy="714375"/>
          </a:xfrm>
          <a:prstGeom prst="rect">
            <a:avLst/>
          </a:prstGeom>
        </p:spPr>
        <p:txBody>
          <a:bodyPr lIns="0" tIns="0" rIns="0" bIns="0" rtlCol="0" anchor="t">
            <a:spAutoFit/>
          </a:bodyPr>
          <a:lstStyle/>
          <a:p>
            <a:pPr algn="r">
              <a:lnSpc>
                <a:spcPts val="5640"/>
              </a:lnSpc>
            </a:pPr>
            <a:r>
              <a:rPr lang="en-US" sz="4700">
                <a:solidFill>
                  <a:srgbClr val="FFFFFF"/>
                </a:solidFill>
                <a:latin typeface="Montserrat Semi-Bold"/>
              </a:rPr>
              <a:t>Group 11</a:t>
            </a:r>
          </a:p>
        </p:txBody>
      </p:sp>
      <p:sp>
        <p:nvSpPr>
          <p:cNvPr id="11" name="TextBox 11"/>
          <p:cNvSpPr txBox="1"/>
          <p:nvPr/>
        </p:nvSpPr>
        <p:spPr>
          <a:xfrm>
            <a:off x="6873534" y="6649209"/>
            <a:ext cx="10700091" cy="829985"/>
          </a:xfrm>
          <a:prstGeom prst="rect">
            <a:avLst/>
          </a:prstGeom>
        </p:spPr>
        <p:txBody>
          <a:bodyPr lIns="0" tIns="0" rIns="0" bIns="0" rtlCol="0" anchor="t">
            <a:spAutoFit/>
          </a:bodyPr>
          <a:lstStyle/>
          <a:p>
            <a:pPr algn="r">
              <a:lnSpc>
                <a:spcPts val="3240"/>
              </a:lnSpc>
              <a:spcBef>
                <a:spcPct val="0"/>
              </a:spcBef>
            </a:pPr>
            <a:r>
              <a:rPr lang="en-US" sz="3056" spc="30">
                <a:solidFill>
                  <a:srgbClr val="FFFFFF"/>
                </a:solidFill>
                <a:latin typeface="Kollektif"/>
              </a:rPr>
              <a:t>  ANALYSIS OF NEAR FAULT NON-PULSE GROUND MOTIONS USING ARTIFICIAL NEURAL NETWORK MODELS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Challenges Faced</a:t>
            </a:r>
          </a:p>
        </p:txBody>
      </p:sp>
      <p:sp>
        <p:nvSpPr>
          <p:cNvPr id="9" name="TextBox 9"/>
          <p:cNvSpPr txBox="1"/>
          <p:nvPr/>
        </p:nvSpPr>
        <p:spPr>
          <a:xfrm>
            <a:off x="1028700" y="3074077"/>
            <a:ext cx="13354928" cy="4857750"/>
          </a:xfrm>
          <a:prstGeom prst="rect">
            <a:avLst/>
          </a:prstGeom>
        </p:spPr>
        <p:txBody>
          <a:bodyPr lIns="0" tIns="0" rIns="0" bIns="0" rtlCol="0" anchor="t">
            <a:spAutoFit/>
          </a:bodyPr>
          <a:lstStyle/>
          <a:p>
            <a:pPr marL="690882" lvl="1" indent="-345441">
              <a:lnSpc>
                <a:spcPts val="3840"/>
              </a:lnSpc>
              <a:buFont typeface="Arial"/>
              <a:buChar char="•"/>
            </a:pPr>
            <a:r>
              <a:rPr lang="en-US" sz="3200" spc="-236">
                <a:solidFill>
                  <a:srgbClr val="020202"/>
                </a:solidFill>
                <a:latin typeface="Canva Sans Bold"/>
              </a:rPr>
              <a:t>Data Quality</a:t>
            </a:r>
            <a:r>
              <a:rPr lang="en-US" sz="3200" spc="-236">
                <a:solidFill>
                  <a:srgbClr val="020202"/>
                </a:solidFill>
                <a:latin typeface="Canva Sans"/>
              </a:rPr>
              <a:t>: Seismic data can be affected by various sources of noise and interference, including  null values, negative magnitude values, etc.</a:t>
            </a:r>
          </a:p>
          <a:p>
            <a:pPr>
              <a:lnSpc>
                <a:spcPts val="3840"/>
              </a:lnSpc>
            </a:pPr>
            <a:endParaRPr lang="en-US" sz="3200" spc="-236">
              <a:solidFill>
                <a:srgbClr val="020202"/>
              </a:solidFill>
              <a:latin typeface="Canva Sans"/>
            </a:endParaRPr>
          </a:p>
          <a:p>
            <a:pPr marL="690882" lvl="1" indent="-345441">
              <a:lnSpc>
                <a:spcPts val="3840"/>
              </a:lnSpc>
              <a:buFont typeface="Arial"/>
              <a:buChar char="•"/>
            </a:pPr>
            <a:r>
              <a:rPr lang="en-US" sz="3200" spc="-236">
                <a:solidFill>
                  <a:srgbClr val="020202"/>
                </a:solidFill>
                <a:latin typeface="Canva Sans Bold"/>
              </a:rPr>
              <a:t>Detection Threshold</a:t>
            </a:r>
            <a:r>
              <a:rPr lang="en-US" sz="3200" spc="-236">
                <a:solidFill>
                  <a:srgbClr val="020202"/>
                </a:solidFill>
                <a:latin typeface="Canva Sans"/>
              </a:rPr>
              <a:t>: Detecting smaller-magnitude earthquakes is more challenging than detecting larger ones. Smaller events often produce weaker signals that are harder to distinguish from background noise. </a:t>
            </a:r>
          </a:p>
          <a:p>
            <a:pPr>
              <a:lnSpc>
                <a:spcPts val="3840"/>
              </a:lnSpc>
            </a:pPr>
            <a:endParaRPr lang="en-US" sz="3200" spc="-236">
              <a:solidFill>
                <a:srgbClr val="020202"/>
              </a:solidFill>
              <a:latin typeface="Canva Sans"/>
            </a:endParaRPr>
          </a:p>
          <a:p>
            <a:pPr marL="690882" lvl="1" indent="-345441" algn="l">
              <a:lnSpc>
                <a:spcPts val="3840"/>
              </a:lnSpc>
              <a:buFont typeface="Arial"/>
              <a:buChar char="•"/>
            </a:pPr>
            <a:r>
              <a:rPr lang="en-US" sz="3200" spc="-236">
                <a:solidFill>
                  <a:srgbClr val="020202"/>
                </a:solidFill>
                <a:latin typeface="Canva Sans Bold"/>
              </a:rPr>
              <a:t>Near-Field vs. Far-Field Events</a:t>
            </a:r>
            <a:r>
              <a:rPr lang="en-US" sz="3200" spc="-236">
                <a:solidFill>
                  <a:srgbClr val="020202"/>
                </a:solidFill>
                <a:latin typeface="Canva Sans"/>
              </a:rPr>
              <a:t>: Detecting earthquakes that occur in close proximity to the monitoring stations (near-field events) is generally easier than detecting distant earthquakes (far-field events)</a:t>
            </a:r>
          </a:p>
        </p:txBody>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AutoShape 11"/>
          <p:cNvSpPr/>
          <p:nvPr/>
        </p:nvSpPr>
        <p:spPr>
          <a:xfrm flipV="1">
            <a:off x="1596466" y="2061153"/>
            <a:ext cx="7820455" cy="0"/>
          </a:xfrm>
          <a:prstGeom prst="line">
            <a:avLst/>
          </a:prstGeom>
          <a:ln w="38100" cap="flat">
            <a:solidFill>
              <a:srgbClr val="020202"/>
            </a:solidFill>
            <a:prstDash val="solid"/>
            <a:headEnd type="none" w="sm" len="sm"/>
            <a:tailEnd type="none" w="sm" len="sm"/>
          </a:ln>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028700" y="3505200"/>
            <a:ext cx="13885149" cy="32385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FFFFFF"/>
                </a:solidFill>
                <a:latin typeface="Poppins"/>
              </a:rPr>
              <a:t>Learnt how to implement  and work around earthquake data. </a:t>
            </a:r>
          </a:p>
          <a:p>
            <a:pPr>
              <a:lnSpc>
                <a:spcPts val="4200"/>
              </a:lnSpc>
            </a:pPr>
            <a:endParaRPr lang="en-US" sz="3500" spc="-259">
              <a:solidFill>
                <a:srgbClr val="FFFFFF"/>
              </a:solidFill>
              <a:latin typeface="Poppins"/>
            </a:endParaRPr>
          </a:p>
          <a:p>
            <a:pPr marL="755651" lvl="1" indent="-377825">
              <a:lnSpc>
                <a:spcPts val="4200"/>
              </a:lnSpc>
              <a:buFont typeface="Arial"/>
              <a:buChar char="•"/>
            </a:pPr>
            <a:r>
              <a:rPr lang="en-US" sz="3500" spc="-259">
                <a:solidFill>
                  <a:srgbClr val="FFFFFF"/>
                </a:solidFill>
                <a:latin typeface="Poppins"/>
              </a:rPr>
              <a:t>More attributes can enhance the quality of results.</a:t>
            </a:r>
          </a:p>
          <a:p>
            <a:pPr>
              <a:lnSpc>
                <a:spcPts val="4200"/>
              </a:lnSpc>
            </a:pPr>
            <a:endParaRPr lang="en-US" sz="3500" spc="-259">
              <a:solidFill>
                <a:srgbClr val="FFFFFF"/>
              </a:solidFill>
              <a:latin typeface="Poppins"/>
            </a:endParaRPr>
          </a:p>
          <a:p>
            <a:pPr marL="755651" lvl="1" indent="-377825">
              <a:lnSpc>
                <a:spcPts val="4200"/>
              </a:lnSpc>
              <a:buFont typeface="Arial"/>
              <a:buChar char="•"/>
            </a:pPr>
            <a:r>
              <a:rPr lang="en-US" sz="3500" spc="-259">
                <a:solidFill>
                  <a:srgbClr val="FFFFFF"/>
                </a:solidFill>
                <a:latin typeface="Poppins"/>
              </a:rPr>
              <a:t>Remember to handle errors gracefully, and consider implementing alert systems or notifications for significant earthquakes.</a:t>
            </a:r>
          </a:p>
        </p:txBody>
      </p:sp>
      <p:sp>
        <p:nvSpPr>
          <p:cNvPr id="9" name="AutoShape 9"/>
          <p:cNvSpPr/>
          <p:nvPr/>
        </p:nvSpPr>
        <p:spPr>
          <a:xfrm>
            <a:off x="1596466" y="2061153"/>
            <a:ext cx="4915973" cy="13229"/>
          </a:xfrm>
          <a:prstGeom prst="line">
            <a:avLst/>
          </a:prstGeom>
          <a:ln w="38100" cap="flat">
            <a:solidFill>
              <a:srgbClr val="FFFFFF"/>
            </a:solidFill>
            <a:prstDash val="solid"/>
            <a:headEnd type="none" w="sm" len="sm"/>
            <a:tailEnd type="none" w="sm" len="sm"/>
          </a:ln>
        </p:spPr>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TextBox 11"/>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Our Learning</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Future Enhancements</a:t>
            </a:r>
          </a:p>
        </p:txBody>
      </p:sp>
      <p:sp>
        <p:nvSpPr>
          <p:cNvPr id="9" name="TextBox 9"/>
          <p:cNvSpPr txBox="1"/>
          <p:nvPr/>
        </p:nvSpPr>
        <p:spPr>
          <a:xfrm>
            <a:off x="1028700" y="2714625"/>
            <a:ext cx="11559258" cy="2428875"/>
          </a:xfrm>
          <a:prstGeom prst="rect">
            <a:avLst/>
          </a:prstGeom>
        </p:spPr>
        <p:txBody>
          <a:bodyPr lIns="0" tIns="0" rIns="0" bIns="0" rtlCol="0" anchor="t">
            <a:spAutoFit/>
          </a:bodyPr>
          <a:lstStyle/>
          <a:p>
            <a:pPr marL="690882" lvl="1" indent="-345441">
              <a:lnSpc>
                <a:spcPts val="3840"/>
              </a:lnSpc>
              <a:buFont typeface="Arial"/>
              <a:buChar char="•"/>
            </a:pPr>
            <a:r>
              <a:rPr lang="en-US" sz="3200" spc="-236">
                <a:solidFill>
                  <a:srgbClr val="020202"/>
                </a:solidFill>
                <a:latin typeface="Canva Sans"/>
              </a:rPr>
              <a:t>Incorporating the model onto a mobile app can make the application more accessible.</a:t>
            </a:r>
          </a:p>
          <a:p>
            <a:pPr>
              <a:lnSpc>
                <a:spcPts val="3840"/>
              </a:lnSpc>
            </a:pPr>
            <a:endParaRPr lang="en-US" sz="3200" spc="-236">
              <a:solidFill>
                <a:srgbClr val="020202"/>
              </a:solidFill>
              <a:latin typeface="Canva Sans"/>
            </a:endParaRPr>
          </a:p>
          <a:p>
            <a:pPr marL="690882" lvl="1" indent="-345441" algn="l">
              <a:lnSpc>
                <a:spcPts val="3840"/>
              </a:lnSpc>
              <a:buFont typeface="Arial"/>
              <a:buChar char="•"/>
            </a:pPr>
            <a:r>
              <a:rPr lang="en-US" sz="3200" spc="-236">
                <a:solidFill>
                  <a:srgbClr val="020202"/>
                </a:solidFill>
                <a:latin typeface="Canva Sans"/>
              </a:rPr>
              <a:t>Attempting to get a correlation between date and time of earthquakes.</a:t>
            </a:r>
          </a:p>
        </p:txBody>
      </p:sp>
      <p:sp>
        <p:nvSpPr>
          <p:cNvPr id="10" name="AutoShape 10"/>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11" name="AutoShape 11"/>
          <p:cNvSpPr/>
          <p:nvPr/>
        </p:nvSpPr>
        <p:spPr>
          <a:xfrm flipV="1">
            <a:off x="1596466" y="2061153"/>
            <a:ext cx="7820455" cy="0"/>
          </a:xfrm>
          <a:prstGeom prst="line">
            <a:avLst/>
          </a:prstGeom>
          <a:ln w="38100" cap="flat">
            <a:solidFill>
              <a:srgbClr val="020202"/>
            </a:solidFill>
            <a:prstDash val="solid"/>
            <a:headEnd type="none" w="sm" len="sm"/>
            <a:tailEnd type="none" w="sm" len="sm"/>
          </a:ln>
        </p:spPr>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FFFFF"/>
            </a:solidFill>
          </p:spPr>
        </p:sp>
        <p:sp>
          <p:nvSpPr>
            <p:cNvPr id="4" name="TextBox 4"/>
            <p:cNvSpPr txBox="1"/>
            <p:nvPr/>
          </p:nvSpPr>
          <p:spPr>
            <a:xfrm>
              <a:off x="0" y="-238125"/>
              <a:ext cx="812800" cy="1050925"/>
            </a:xfrm>
            <a:prstGeom prst="rect">
              <a:avLst/>
            </a:prstGeom>
          </p:spPr>
          <p:txBody>
            <a:bodyPr lIns="50800" tIns="50800" rIns="50800" bIns="50800" rtlCol="0" anchor="ctr"/>
            <a:lstStyle/>
            <a:p>
              <a:pPr algn="ctr">
                <a:lnSpc>
                  <a:spcPts val="11200"/>
                </a:lnSpc>
              </a:pPr>
              <a:r>
                <a:rPr lang="en-US" sz="8000">
                  <a:solidFill>
                    <a:srgbClr val="FFFFFF"/>
                  </a:solidFill>
                  <a:latin typeface="Poppins"/>
                </a:rPr>
                <a:t>I</a:t>
              </a:r>
            </a:p>
          </p:txBody>
        </p:sp>
      </p:grpSp>
      <p:sp>
        <p:nvSpPr>
          <p:cNvPr id="5" name="TextBox 5"/>
          <p:cNvSpPr txBox="1"/>
          <p:nvPr/>
        </p:nvSpPr>
        <p:spPr>
          <a:xfrm>
            <a:off x="6367330" y="4079847"/>
            <a:ext cx="5553340" cy="2153603"/>
          </a:xfrm>
          <a:prstGeom prst="rect">
            <a:avLst/>
          </a:prstGeom>
        </p:spPr>
        <p:txBody>
          <a:bodyPr lIns="0" tIns="0" rIns="0" bIns="0" rtlCol="0" anchor="t">
            <a:spAutoFit/>
          </a:bodyPr>
          <a:lstStyle/>
          <a:p>
            <a:pPr algn="ctr">
              <a:lnSpc>
                <a:spcPts val="15388"/>
              </a:lnSpc>
              <a:spcBef>
                <a:spcPct val="0"/>
              </a:spcBef>
            </a:pPr>
            <a:r>
              <a:rPr lang="en-US" sz="14517" spc="145">
                <a:solidFill>
                  <a:srgbClr val="0053A6"/>
                </a:solidFill>
                <a:latin typeface="Poppins Bold"/>
              </a:rPr>
              <a:t>DEMO</a:t>
            </a:r>
          </a:p>
        </p:txBody>
      </p:sp>
      <p:sp>
        <p:nvSpPr>
          <p:cNvPr id="6" name="AutoShape 6"/>
          <p:cNvSpPr/>
          <p:nvPr/>
        </p:nvSpPr>
        <p:spPr>
          <a:xfrm>
            <a:off x="6525826" y="6230965"/>
            <a:ext cx="5236348" cy="0"/>
          </a:xfrm>
          <a:prstGeom prst="line">
            <a:avLst/>
          </a:prstGeom>
          <a:ln w="66675" cap="flat">
            <a:solidFill>
              <a:srgbClr val="FFC20E"/>
            </a:solidFill>
            <a:prstDash val="solid"/>
            <a:headEnd type="none" w="sm" len="sm"/>
            <a:tailEnd type="none" w="sm" len="sm"/>
          </a:ln>
        </p:spPr>
      </p:sp>
      <p:grpSp>
        <p:nvGrpSpPr>
          <p:cNvPr id="7" name="Group 7"/>
          <p:cNvGrpSpPr/>
          <p:nvPr/>
        </p:nvGrpSpPr>
        <p:grpSpPr>
          <a:xfrm rot="-3047778">
            <a:off x="18377036" y="-7621588"/>
            <a:ext cx="4992827" cy="18288000"/>
            <a:chOff x="0" y="0"/>
            <a:chExt cx="1410802" cy="5167563"/>
          </a:xfrm>
        </p:grpSpPr>
        <p:sp>
          <p:nvSpPr>
            <p:cNvPr id="8" name="Freeform 8"/>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rot="-3047778">
            <a:off x="-2224438" y="2242923"/>
            <a:ext cx="4992827" cy="18288000"/>
            <a:chOff x="0" y="0"/>
            <a:chExt cx="1410802" cy="5167563"/>
          </a:xfrm>
        </p:grpSpPr>
        <p:sp>
          <p:nvSpPr>
            <p:cNvPr id="11" name="Freeform 11"/>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FFFFF"/>
            </a:solidFill>
          </p:spPr>
        </p:sp>
        <p:sp>
          <p:nvSpPr>
            <p:cNvPr id="4" name="TextBox 4"/>
            <p:cNvSpPr txBox="1"/>
            <p:nvPr/>
          </p:nvSpPr>
          <p:spPr>
            <a:xfrm>
              <a:off x="0" y="-238125"/>
              <a:ext cx="812800" cy="1050925"/>
            </a:xfrm>
            <a:prstGeom prst="rect">
              <a:avLst/>
            </a:prstGeom>
          </p:spPr>
          <p:txBody>
            <a:bodyPr lIns="50800" tIns="50800" rIns="50800" bIns="50800" rtlCol="0" anchor="ctr"/>
            <a:lstStyle/>
            <a:p>
              <a:pPr algn="ctr">
                <a:lnSpc>
                  <a:spcPts val="11200"/>
                </a:lnSpc>
              </a:pPr>
              <a:r>
                <a:rPr lang="en-US" sz="8000">
                  <a:solidFill>
                    <a:srgbClr val="FFFFFF"/>
                  </a:solidFill>
                  <a:latin typeface="Poppins"/>
                </a:rPr>
                <a:t>I</a:t>
              </a:r>
            </a:p>
          </p:txBody>
        </p:sp>
      </p:grpSp>
      <p:sp>
        <p:nvSpPr>
          <p:cNvPr id="5" name="TextBox 5"/>
          <p:cNvSpPr txBox="1"/>
          <p:nvPr/>
        </p:nvSpPr>
        <p:spPr>
          <a:xfrm>
            <a:off x="1521922" y="1455737"/>
            <a:ext cx="7317278" cy="1273554"/>
          </a:xfrm>
          <a:prstGeom prst="rect">
            <a:avLst/>
          </a:prstGeom>
        </p:spPr>
        <p:txBody>
          <a:bodyPr wrap="square" lIns="0" tIns="0" rIns="0" bIns="0" rtlCol="0" anchor="t">
            <a:spAutoFit/>
          </a:bodyPr>
          <a:lstStyle/>
          <a:p>
            <a:pPr algn="ctr">
              <a:lnSpc>
                <a:spcPts val="9771"/>
              </a:lnSpc>
              <a:spcBef>
                <a:spcPct val="0"/>
              </a:spcBef>
            </a:pPr>
            <a:r>
              <a:rPr lang="en-US" sz="9218" spc="92" dirty="0">
                <a:solidFill>
                  <a:srgbClr val="FFC20E"/>
                </a:solidFill>
                <a:latin typeface="Poppins Bold"/>
              </a:rPr>
              <a:t>THANK YOU</a:t>
            </a:r>
          </a:p>
        </p:txBody>
      </p:sp>
      <p:sp>
        <p:nvSpPr>
          <p:cNvPr id="6" name="AutoShape 6"/>
          <p:cNvSpPr/>
          <p:nvPr/>
        </p:nvSpPr>
        <p:spPr>
          <a:xfrm>
            <a:off x="11550916" y="8805859"/>
            <a:ext cx="5236348" cy="0"/>
          </a:xfrm>
          <a:prstGeom prst="line">
            <a:avLst/>
          </a:prstGeom>
          <a:ln w="66675" cap="flat">
            <a:solidFill>
              <a:srgbClr val="FFC20E"/>
            </a:solidFill>
            <a:prstDash val="solid"/>
            <a:headEnd type="none" w="sm" len="sm"/>
            <a:tailEnd type="none" w="sm" len="sm"/>
          </a:ln>
        </p:spPr>
      </p:sp>
      <p:grpSp>
        <p:nvGrpSpPr>
          <p:cNvPr id="7" name="Group 7"/>
          <p:cNvGrpSpPr/>
          <p:nvPr/>
        </p:nvGrpSpPr>
        <p:grpSpPr>
          <a:xfrm rot="-3047778">
            <a:off x="18377036" y="-7621588"/>
            <a:ext cx="4992827" cy="18288000"/>
            <a:chOff x="0" y="0"/>
            <a:chExt cx="1410802" cy="5167563"/>
          </a:xfrm>
        </p:grpSpPr>
        <p:sp>
          <p:nvSpPr>
            <p:cNvPr id="8" name="Freeform 8"/>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9" name="TextBox 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rot="-3047778">
            <a:off x="-2224438" y="2242923"/>
            <a:ext cx="4992827" cy="18288000"/>
            <a:chOff x="0" y="0"/>
            <a:chExt cx="1410802" cy="5167563"/>
          </a:xfrm>
        </p:grpSpPr>
        <p:sp>
          <p:nvSpPr>
            <p:cNvPr id="11" name="Freeform 11"/>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3" name="Freeform 13"/>
          <p:cNvSpPr/>
          <p:nvPr/>
        </p:nvSpPr>
        <p:spPr>
          <a:xfrm>
            <a:off x="4661243" y="3195904"/>
            <a:ext cx="8548768" cy="5200531"/>
          </a:xfrm>
          <a:custGeom>
            <a:avLst/>
            <a:gdLst/>
            <a:ahLst/>
            <a:cxnLst/>
            <a:rect l="l" t="t" r="r" b="b"/>
            <a:pathLst>
              <a:path w="8548768" h="5200531">
                <a:moveTo>
                  <a:pt x="0" y="0"/>
                </a:moveTo>
                <a:lnTo>
                  <a:pt x="8548768" y="0"/>
                </a:lnTo>
                <a:lnTo>
                  <a:pt x="8548768" y="5200532"/>
                </a:lnTo>
                <a:lnTo>
                  <a:pt x="0" y="5200532"/>
                </a:lnTo>
                <a:lnTo>
                  <a:pt x="0" y="0"/>
                </a:lnTo>
                <a:close/>
              </a:path>
            </a:pathLst>
          </a:custGeom>
          <a:blipFill>
            <a:blip r:embed="rId2"/>
            <a:stretch>
              <a:fillRect l="-6582" t="-21816" b="-9585"/>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748596" y="1664423"/>
            <a:ext cx="4374062" cy="606425"/>
          </a:xfrm>
          <a:prstGeom prst="rect">
            <a:avLst/>
          </a:prstGeom>
        </p:spPr>
        <p:txBody>
          <a:bodyPr lIns="0" tIns="0" rIns="0" bIns="0" rtlCol="0" anchor="t">
            <a:spAutoFit/>
          </a:bodyPr>
          <a:lstStyle/>
          <a:p>
            <a:pPr algn="ctr">
              <a:lnSpc>
                <a:spcPts val="4900"/>
              </a:lnSpc>
            </a:pPr>
            <a:r>
              <a:rPr lang="en-US" sz="3500">
                <a:solidFill>
                  <a:srgbClr val="004AAD"/>
                </a:solidFill>
                <a:latin typeface="HK Grotesk Bold"/>
              </a:rPr>
              <a:t>SRUTILEKA</a:t>
            </a:r>
          </a:p>
        </p:txBody>
      </p:sp>
      <p:sp>
        <p:nvSpPr>
          <p:cNvPr id="3" name="TextBox 3"/>
          <p:cNvSpPr txBox="1"/>
          <p:nvPr/>
        </p:nvSpPr>
        <p:spPr>
          <a:xfrm>
            <a:off x="6748596" y="2213698"/>
            <a:ext cx="4374062" cy="431800"/>
          </a:xfrm>
          <a:prstGeom prst="rect">
            <a:avLst/>
          </a:prstGeom>
        </p:spPr>
        <p:txBody>
          <a:bodyPr lIns="0" tIns="0" rIns="0" bIns="0" rtlCol="0" anchor="t">
            <a:spAutoFit/>
          </a:bodyPr>
          <a:lstStyle/>
          <a:p>
            <a:pPr algn="ctr">
              <a:lnSpc>
                <a:spcPts val="3500"/>
              </a:lnSpc>
              <a:spcBef>
                <a:spcPct val="0"/>
              </a:spcBef>
            </a:pPr>
            <a:r>
              <a:rPr lang="en-US" sz="2500">
                <a:solidFill>
                  <a:srgbClr val="004AAD"/>
                </a:solidFill>
                <a:latin typeface="Roboto Condensed"/>
              </a:rPr>
              <a:t>Design Lead</a:t>
            </a:r>
          </a:p>
        </p:txBody>
      </p:sp>
      <p:sp>
        <p:nvSpPr>
          <p:cNvPr id="4" name="TextBox 4"/>
          <p:cNvSpPr txBox="1"/>
          <p:nvPr/>
        </p:nvSpPr>
        <p:spPr>
          <a:xfrm>
            <a:off x="13303504" y="1680298"/>
            <a:ext cx="4374062" cy="606425"/>
          </a:xfrm>
          <a:prstGeom prst="rect">
            <a:avLst/>
          </a:prstGeom>
        </p:spPr>
        <p:txBody>
          <a:bodyPr lIns="0" tIns="0" rIns="0" bIns="0" rtlCol="0" anchor="t">
            <a:spAutoFit/>
          </a:bodyPr>
          <a:lstStyle/>
          <a:p>
            <a:pPr algn="ctr">
              <a:lnSpc>
                <a:spcPts val="4900"/>
              </a:lnSpc>
            </a:pPr>
            <a:r>
              <a:rPr lang="en-US" sz="3500">
                <a:solidFill>
                  <a:srgbClr val="004AAD"/>
                </a:solidFill>
                <a:latin typeface="HK Grotesk Bold"/>
              </a:rPr>
              <a:t>SRIJA REDDY</a:t>
            </a:r>
          </a:p>
        </p:txBody>
      </p:sp>
      <p:sp>
        <p:nvSpPr>
          <p:cNvPr id="5" name="TextBox 5"/>
          <p:cNvSpPr txBox="1"/>
          <p:nvPr/>
        </p:nvSpPr>
        <p:spPr>
          <a:xfrm>
            <a:off x="13303504" y="2194648"/>
            <a:ext cx="4374062" cy="431800"/>
          </a:xfrm>
          <a:prstGeom prst="rect">
            <a:avLst/>
          </a:prstGeom>
        </p:spPr>
        <p:txBody>
          <a:bodyPr lIns="0" tIns="0" rIns="0" bIns="0" rtlCol="0" anchor="t">
            <a:spAutoFit/>
          </a:bodyPr>
          <a:lstStyle/>
          <a:p>
            <a:pPr algn="ctr">
              <a:lnSpc>
                <a:spcPts val="3500"/>
              </a:lnSpc>
              <a:spcBef>
                <a:spcPct val="0"/>
              </a:spcBef>
            </a:pPr>
            <a:r>
              <a:rPr lang="en-US" sz="2500">
                <a:solidFill>
                  <a:srgbClr val="004AAD"/>
                </a:solidFill>
                <a:latin typeface="Roboto Condensed"/>
              </a:rPr>
              <a:t>Front-End Developer</a:t>
            </a:r>
          </a:p>
        </p:txBody>
      </p:sp>
      <p:sp>
        <p:nvSpPr>
          <p:cNvPr id="6" name="TextBox 6"/>
          <p:cNvSpPr txBox="1"/>
          <p:nvPr/>
        </p:nvSpPr>
        <p:spPr>
          <a:xfrm>
            <a:off x="3504563" y="5564746"/>
            <a:ext cx="4374062" cy="606425"/>
          </a:xfrm>
          <a:prstGeom prst="rect">
            <a:avLst/>
          </a:prstGeom>
        </p:spPr>
        <p:txBody>
          <a:bodyPr lIns="0" tIns="0" rIns="0" bIns="0" rtlCol="0" anchor="t">
            <a:spAutoFit/>
          </a:bodyPr>
          <a:lstStyle/>
          <a:p>
            <a:pPr algn="ctr">
              <a:lnSpc>
                <a:spcPts val="4900"/>
              </a:lnSpc>
            </a:pPr>
            <a:r>
              <a:rPr lang="en-US" sz="3500">
                <a:solidFill>
                  <a:srgbClr val="004AAD"/>
                </a:solidFill>
                <a:latin typeface="HK Grotesk Bold"/>
              </a:rPr>
              <a:t>DIVYA </a:t>
            </a:r>
          </a:p>
        </p:txBody>
      </p:sp>
      <p:sp>
        <p:nvSpPr>
          <p:cNvPr id="7" name="TextBox 7"/>
          <p:cNvSpPr txBox="1"/>
          <p:nvPr/>
        </p:nvSpPr>
        <p:spPr>
          <a:xfrm>
            <a:off x="3434775" y="6146405"/>
            <a:ext cx="4374062" cy="431800"/>
          </a:xfrm>
          <a:prstGeom prst="rect">
            <a:avLst/>
          </a:prstGeom>
        </p:spPr>
        <p:txBody>
          <a:bodyPr lIns="0" tIns="0" rIns="0" bIns="0" rtlCol="0" anchor="t">
            <a:spAutoFit/>
          </a:bodyPr>
          <a:lstStyle/>
          <a:p>
            <a:pPr algn="ctr">
              <a:lnSpc>
                <a:spcPts val="3500"/>
              </a:lnSpc>
              <a:spcBef>
                <a:spcPct val="0"/>
              </a:spcBef>
            </a:pPr>
            <a:r>
              <a:rPr lang="en-US" sz="2500">
                <a:solidFill>
                  <a:srgbClr val="004AAD"/>
                </a:solidFill>
                <a:latin typeface="Roboto Condensed"/>
              </a:rPr>
              <a:t>Front-End Developer</a:t>
            </a:r>
          </a:p>
        </p:txBody>
      </p:sp>
      <p:sp>
        <p:nvSpPr>
          <p:cNvPr id="8" name="TextBox 8"/>
          <p:cNvSpPr txBox="1"/>
          <p:nvPr/>
        </p:nvSpPr>
        <p:spPr>
          <a:xfrm>
            <a:off x="10333004" y="5536171"/>
            <a:ext cx="4374062" cy="606425"/>
          </a:xfrm>
          <a:prstGeom prst="rect">
            <a:avLst/>
          </a:prstGeom>
        </p:spPr>
        <p:txBody>
          <a:bodyPr lIns="0" tIns="0" rIns="0" bIns="0" rtlCol="0" anchor="t">
            <a:spAutoFit/>
          </a:bodyPr>
          <a:lstStyle/>
          <a:p>
            <a:pPr algn="ctr">
              <a:lnSpc>
                <a:spcPts val="4900"/>
              </a:lnSpc>
            </a:pPr>
            <a:r>
              <a:rPr lang="en-US" sz="3500">
                <a:solidFill>
                  <a:srgbClr val="004AAD"/>
                </a:solidFill>
                <a:latin typeface="HK Grotesk Bold"/>
              </a:rPr>
              <a:t>PRANAV</a:t>
            </a:r>
          </a:p>
        </p:txBody>
      </p:sp>
      <p:sp>
        <p:nvSpPr>
          <p:cNvPr id="9" name="TextBox 9"/>
          <p:cNvSpPr txBox="1"/>
          <p:nvPr/>
        </p:nvSpPr>
        <p:spPr>
          <a:xfrm>
            <a:off x="10371104" y="6085446"/>
            <a:ext cx="4374062" cy="431800"/>
          </a:xfrm>
          <a:prstGeom prst="rect">
            <a:avLst/>
          </a:prstGeom>
        </p:spPr>
        <p:txBody>
          <a:bodyPr lIns="0" tIns="0" rIns="0" bIns="0" rtlCol="0" anchor="t">
            <a:spAutoFit/>
          </a:bodyPr>
          <a:lstStyle/>
          <a:p>
            <a:pPr algn="ctr">
              <a:lnSpc>
                <a:spcPts val="3500"/>
              </a:lnSpc>
              <a:spcBef>
                <a:spcPct val="0"/>
              </a:spcBef>
            </a:pPr>
            <a:r>
              <a:rPr lang="en-US" sz="2500">
                <a:solidFill>
                  <a:srgbClr val="004AAD"/>
                </a:solidFill>
                <a:latin typeface="Roboto Condensed"/>
              </a:rPr>
              <a:t>Back-End Developer</a:t>
            </a:r>
          </a:p>
        </p:txBody>
      </p:sp>
      <p:sp>
        <p:nvSpPr>
          <p:cNvPr id="10" name="TextBox 10"/>
          <p:cNvSpPr txBox="1"/>
          <p:nvPr/>
        </p:nvSpPr>
        <p:spPr>
          <a:xfrm>
            <a:off x="0" y="200748"/>
            <a:ext cx="18288000" cy="1177925"/>
          </a:xfrm>
          <a:prstGeom prst="rect">
            <a:avLst/>
          </a:prstGeom>
        </p:spPr>
        <p:txBody>
          <a:bodyPr lIns="0" tIns="0" rIns="0" bIns="0" rtlCol="0" anchor="t">
            <a:spAutoFit/>
          </a:bodyPr>
          <a:lstStyle/>
          <a:p>
            <a:pPr algn="ctr">
              <a:lnSpc>
                <a:spcPts val="9100"/>
              </a:lnSpc>
            </a:pPr>
            <a:r>
              <a:rPr lang="en-US" sz="6500">
                <a:solidFill>
                  <a:srgbClr val="004AAD"/>
                </a:solidFill>
                <a:latin typeface="Poppins Bold"/>
              </a:rPr>
              <a:t>Meet The Team</a:t>
            </a:r>
          </a:p>
        </p:txBody>
      </p:sp>
      <p:sp>
        <p:nvSpPr>
          <p:cNvPr id="11" name="TextBox 11"/>
          <p:cNvSpPr txBox="1"/>
          <p:nvPr/>
        </p:nvSpPr>
        <p:spPr>
          <a:xfrm>
            <a:off x="393334" y="2194648"/>
            <a:ext cx="4374062" cy="431800"/>
          </a:xfrm>
          <a:prstGeom prst="rect">
            <a:avLst/>
          </a:prstGeom>
        </p:spPr>
        <p:txBody>
          <a:bodyPr lIns="0" tIns="0" rIns="0" bIns="0" rtlCol="0" anchor="t">
            <a:spAutoFit/>
          </a:bodyPr>
          <a:lstStyle/>
          <a:p>
            <a:pPr algn="ctr">
              <a:lnSpc>
                <a:spcPts val="3500"/>
              </a:lnSpc>
              <a:spcBef>
                <a:spcPct val="0"/>
              </a:spcBef>
            </a:pPr>
            <a:r>
              <a:rPr lang="en-US" sz="2500">
                <a:solidFill>
                  <a:srgbClr val="004AAD"/>
                </a:solidFill>
                <a:latin typeface="Roboto Condensed"/>
              </a:rPr>
              <a:t>Team Leader</a:t>
            </a:r>
          </a:p>
        </p:txBody>
      </p:sp>
      <p:sp>
        <p:nvSpPr>
          <p:cNvPr id="12" name="Freeform 12"/>
          <p:cNvSpPr/>
          <p:nvPr/>
        </p:nvSpPr>
        <p:spPr>
          <a:xfrm>
            <a:off x="4108141" y="6803274"/>
            <a:ext cx="3166905" cy="3166905"/>
          </a:xfrm>
          <a:custGeom>
            <a:avLst/>
            <a:gdLst/>
            <a:ahLst/>
            <a:cxnLst/>
            <a:rect l="l" t="t" r="r" b="b"/>
            <a:pathLst>
              <a:path w="3166905" h="3166905">
                <a:moveTo>
                  <a:pt x="0" y="0"/>
                </a:moveTo>
                <a:lnTo>
                  <a:pt x="3166905" y="0"/>
                </a:lnTo>
                <a:lnTo>
                  <a:pt x="3166905" y="3166906"/>
                </a:lnTo>
                <a:lnTo>
                  <a:pt x="0" y="3166906"/>
                </a:lnTo>
                <a:lnTo>
                  <a:pt x="0" y="0"/>
                </a:lnTo>
                <a:close/>
              </a:path>
            </a:pathLst>
          </a:custGeom>
          <a:blipFill>
            <a:blip r:embed="rId2"/>
            <a:stretch>
              <a:fillRect/>
            </a:stretch>
          </a:blipFill>
        </p:spPr>
      </p:sp>
      <p:sp>
        <p:nvSpPr>
          <p:cNvPr id="13" name="Freeform 13"/>
          <p:cNvSpPr/>
          <p:nvPr/>
        </p:nvSpPr>
        <p:spPr>
          <a:xfrm>
            <a:off x="10864719" y="6654760"/>
            <a:ext cx="3310631" cy="3286845"/>
          </a:xfrm>
          <a:custGeom>
            <a:avLst/>
            <a:gdLst/>
            <a:ahLst/>
            <a:cxnLst/>
            <a:rect l="l" t="t" r="r" b="b"/>
            <a:pathLst>
              <a:path w="3310631" h="3286845">
                <a:moveTo>
                  <a:pt x="0" y="0"/>
                </a:moveTo>
                <a:lnTo>
                  <a:pt x="3310631" y="0"/>
                </a:lnTo>
                <a:lnTo>
                  <a:pt x="3310631" y="3286845"/>
                </a:lnTo>
                <a:lnTo>
                  <a:pt x="0" y="3286845"/>
                </a:lnTo>
                <a:lnTo>
                  <a:pt x="0" y="0"/>
                </a:lnTo>
                <a:close/>
              </a:path>
            </a:pathLst>
          </a:custGeom>
          <a:blipFill>
            <a:blip r:embed="rId3"/>
            <a:stretch>
              <a:fillRect t="-723"/>
            </a:stretch>
          </a:blipFill>
        </p:spPr>
      </p:sp>
      <p:sp>
        <p:nvSpPr>
          <p:cNvPr id="14" name="Freeform 14"/>
          <p:cNvSpPr/>
          <p:nvPr/>
        </p:nvSpPr>
        <p:spPr>
          <a:xfrm>
            <a:off x="1169881" y="2902673"/>
            <a:ext cx="2983703" cy="2983703"/>
          </a:xfrm>
          <a:custGeom>
            <a:avLst/>
            <a:gdLst/>
            <a:ahLst/>
            <a:cxnLst/>
            <a:rect l="l" t="t" r="r" b="b"/>
            <a:pathLst>
              <a:path w="2983703" h="2983703">
                <a:moveTo>
                  <a:pt x="0" y="0"/>
                </a:moveTo>
                <a:lnTo>
                  <a:pt x="2983703" y="0"/>
                </a:lnTo>
                <a:lnTo>
                  <a:pt x="2983703" y="2983702"/>
                </a:lnTo>
                <a:lnTo>
                  <a:pt x="0" y="2983702"/>
                </a:lnTo>
                <a:lnTo>
                  <a:pt x="0" y="0"/>
                </a:lnTo>
                <a:close/>
              </a:path>
            </a:pathLst>
          </a:custGeom>
          <a:blipFill>
            <a:blip r:embed="rId4"/>
            <a:stretch>
              <a:fillRect/>
            </a:stretch>
          </a:blipFill>
        </p:spPr>
      </p:sp>
      <p:sp>
        <p:nvSpPr>
          <p:cNvPr id="15" name="Freeform 15"/>
          <p:cNvSpPr/>
          <p:nvPr/>
        </p:nvSpPr>
        <p:spPr>
          <a:xfrm>
            <a:off x="7487602" y="2902673"/>
            <a:ext cx="3033549" cy="3033549"/>
          </a:xfrm>
          <a:custGeom>
            <a:avLst/>
            <a:gdLst/>
            <a:ahLst/>
            <a:cxnLst/>
            <a:rect l="l" t="t" r="r" b="b"/>
            <a:pathLst>
              <a:path w="3033549" h="3033549">
                <a:moveTo>
                  <a:pt x="0" y="0"/>
                </a:moveTo>
                <a:lnTo>
                  <a:pt x="3033549" y="0"/>
                </a:lnTo>
                <a:lnTo>
                  <a:pt x="3033549" y="3033549"/>
                </a:lnTo>
                <a:lnTo>
                  <a:pt x="0" y="3033549"/>
                </a:lnTo>
                <a:lnTo>
                  <a:pt x="0" y="0"/>
                </a:lnTo>
                <a:close/>
              </a:path>
            </a:pathLst>
          </a:custGeom>
          <a:blipFill>
            <a:blip r:embed="rId5"/>
            <a:stretch>
              <a:fillRect/>
            </a:stretch>
          </a:blipFill>
        </p:spPr>
      </p:sp>
      <p:sp>
        <p:nvSpPr>
          <p:cNvPr id="16" name="Freeform 16"/>
          <p:cNvSpPr/>
          <p:nvPr/>
        </p:nvSpPr>
        <p:spPr>
          <a:xfrm>
            <a:off x="14139866" y="2940773"/>
            <a:ext cx="2978253" cy="3033549"/>
          </a:xfrm>
          <a:custGeom>
            <a:avLst/>
            <a:gdLst/>
            <a:ahLst/>
            <a:cxnLst/>
            <a:rect l="l" t="t" r="r" b="b"/>
            <a:pathLst>
              <a:path w="2978253" h="3033549">
                <a:moveTo>
                  <a:pt x="0" y="0"/>
                </a:moveTo>
                <a:lnTo>
                  <a:pt x="2978253" y="0"/>
                </a:lnTo>
                <a:lnTo>
                  <a:pt x="2978253" y="3033549"/>
                </a:lnTo>
                <a:lnTo>
                  <a:pt x="0" y="3033549"/>
                </a:lnTo>
                <a:lnTo>
                  <a:pt x="0" y="0"/>
                </a:lnTo>
                <a:close/>
              </a:path>
            </a:pathLst>
          </a:custGeom>
          <a:blipFill>
            <a:blip r:embed="rId6"/>
            <a:stretch>
              <a:fillRect l="-928" r="-928"/>
            </a:stretch>
          </a:blipFill>
        </p:spPr>
      </p:sp>
      <p:sp>
        <p:nvSpPr>
          <p:cNvPr id="17" name="TextBox 17"/>
          <p:cNvSpPr txBox="1"/>
          <p:nvPr/>
        </p:nvSpPr>
        <p:spPr>
          <a:xfrm>
            <a:off x="476503" y="1645373"/>
            <a:ext cx="4374062" cy="606425"/>
          </a:xfrm>
          <a:prstGeom prst="rect">
            <a:avLst/>
          </a:prstGeom>
        </p:spPr>
        <p:txBody>
          <a:bodyPr lIns="0" tIns="0" rIns="0" bIns="0" rtlCol="0" anchor="t">
            <a:spAutoFit/>
          </a:bodyPr>
          <a:lstStyle/>
          <a:p>
            <a:pPr algn="ctr">
              <a:lnSpc>
                <a:spcPts val="4900"/>
              </a:lnSpc>
            </a:pPr>
            <a:r>
              <a:rPr lang="en-US" sz="3500">
                <a:solidFill>
                  <a:srgbClr val="004AAD"/>
                </a:solidFill>
                <a:latin typeface="HK Grotesk Bold"/>
              </a:rPr>
              <a:t>ADVAITH</a:t>
            </a:r>
          </a:p>
        </p:txBody>
      </p:sp>
      <p:grpSp>
        <p:nvGrpSpPr>
          <p:cNvPr id="18" name="Group 18"/>
          <p:cNvGrpSpPr/>
          <p:nvPr/>
        </p:nvGrpSpPr>
        <p:grpSpPr>
          <a:xfrm rot="-3047778">
            <a:off x="18377036" y="-7621588"/>
            <a:ext cx="4992827" cy="18288000"/>
            <a:chOff x="0" y="0"/>
            <a:chExt cx="1410802" cy="5167563"/>
          </a:xfrm>
        </p:grpSpPr>
        <p:sp>
          <p:nvSpPr>
            <p:cNvPr id="19" name="Freeform 19"/>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20" name="TextBox 2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rot="-3047778">
            <a:off x="-2224438" y="2242923"/>
            <a:ext cx="4992827" cy="18288000"/>
            <a:chOff x="0" y="0"/>
            <a:chExt cx="1410802" cy="5167563"/>
          </a:xfrm>
        </p:grpSpPr>
        <p:sp>
          <p:nvSpPr>
            <p:cNvPr id="22" name="Freeform 22"/>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23" name="TextBox 23"/>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666756" y="3314700"/>
            <a:ext cx="8145354" cy="3657600"/>
          </a:xfrm>
          <a:prstGeom prst="rect">
            <a:avLst/>
          </a:prstGeom>
        </p:spPr>
        <p:txBody>
          <a:bodyPr lIns="0" tIns="0" rIns="0" bIns="0" rtlCol="0" anchor="t">
            <a:spAutoFit/>
          </a:bodyPr>
          <a:lstStyle/>
          <a:p>
            <a:pPr algn="r">
              <a:lnSpc>
                <a:spcPts val="9601"/>
              </a:lnSpc>
            </a:pPr>
            <a:r>
              <a:rPr lang="en-US" sz="8001" spc="-592">
                <a:solidFill>
                  <a:srgbClr val="FFFFFF"/>
                </a:solidFill>
                <a:latin typeface="Montserrat Bold"/>
              </a:rPr>
              <a:t>PROJECT OUTLINE</a:t>
            </a:r>
          </a:p>
          <a:p>
            <a:pPr algn="r">
              <a:lnSpc>
                <a:spcPts val="9601"/>
              </a:lnSpc>
            </a:pPr>
            <a:endParaRPr lang="en-US" sz="8001" spc="-592">
              <a:solidFill>
                <a:srgbClr val="FFFFFF"/>
              </a:solidFill>
              <a:latin typeface="Montserrat Bold"/>
            </a:endParaRPr>
          </a:p>
        </p:txBody>
      </p:sp>
      <p:sp>
        <p:nvSpPr>
          <p:cNvPr id="3" name="TextBox 3"/>
          <p:cNvSpPr txBox="1"/>
          <p:nvPr/>
        </p:nvSpPr>
        <p:spPr>
          <a:xfrm>
            <a:off x="6321577" y="3917628"/>
            <a:ext cx="8115300" cy="8335925"/>
          </a:xfrm>
          <a:prstGeom prst="rect">
            <a:avLst/>
          </a:prstGeom>
        </p:spPr>
        <p:txBody>
          <a:bodyPr lIns="0" tIns="0" rIns="0" bIns="0" rtlCol="0" anchor="t">
            <a:spAutoFit/>
          </a:bodyPr>
          <a:lstStyle/>
          <a:p>
            <a:pPr marL="712787" lvl="1" indent="-356394">
              <a:lnSpc>
                <a:spcPts val="3499"/>
              </a:lnSpc>
              <a:buFont typeface="Arial"/>
              <a:buChar char="•"/>
            </a:pPr>
            <a:r>
              <a:rPr lang="en-US" sz="3301" spc="33">
                <a:solidFill>
                  <a:srgbClr val="FFFFFF"/>
                </a:solidFill>
                <a:latin typeface="Canva Sans"/>
              </a:rPr>
              <a:t>This project aims to train a model to predict whether earthquake is possible or not when inputted with parameters like longitude, latitude, azimuthal gap and root mean square.</a:t>
            </a:r>
          </a:p>
          <a:p>
            <a:pPr>
              <a:lnSpc>
                <a:spcPts val="3499"/>
              </a:lnSpc>
            </a:pPr>
            <a:endParaRPr lang="en-US" sz="3301" spc="33">
              <a:solidFill>
                <a:srgbClr val="FFFFFF"/>
              </a:solidFill>
              <a:latin typeface="Canva Sans"/>
            </a:endParaRPr>
          </a:p>
          <a:p>
            <a:pPr>
              <a:lnSpc>
                <a:spcPts val="3499"/>
              </a:lnSpc>
            </a:pPr>
            <a:endParaRPr lang="en-US" sz="3301" spc="33">
              <a:solidFill>
                <a:srgbClr val="FFFFFF"/>
              </a:solidFill>
              <a:latin typeface="Canva Sans"/>
            </a:endParaRPr>
          </a:p>
          <a:p>
            <a:pPr>
              <a:lnSpc>
                <a:spcPts val="3499"/>
              </a:lnSpc>
            </a:pPr>
            <a:endParaRPr lang="en-US" sz="3301" spc="33">
              <a:solidFill>
                <a:srgbClr val="FFFFFF"/>
              </a:solidFill>
              <a:latin typeface="Canva Sans"/>
            </a:endParaRPr>
          </a:p>
          <a:p>
            <a:pPr marL="712787" lvl="1" indent="-356394">
              <a:lnSpc>
                <a:spcPts val="3499"/>
              </a:lnSpc>
              <a:buFont typeface="Arial"/>
              <a:buChar char="•"/>
            </a:pPr>
            <a:r>
              <a:rPr lang="en-US" sz="3301" spc="33">
                <a:solidFill>
                  <a:srgbClr val="FFFFFF"/>
                </a:solidFill>
                <a:latin typeface="Canva Sans"/>
              </a:rPr>
              <a:t>This project aims to showcase the efficacy of deep learning in earthquake recognition and prediction by leveraging the increasing number of seismic monitoring stations and reduces causality and recovery funds for the destruction caused by earthquakes by being warned about the severity.</a:t>
            </a:r>
          </a:p>
        </p:txBody>
      </p:sp>
      <p:grpSp>
        <p:nvGrpSpPr>
          <p:cNvPr id="4" name="Group 4"/>
          <p:cNvGrpSpPr/>
          <p:nvPr/>
        </p:nvGrpSpPr>
        <p:grpSpPr>
          <a:xfrm>
            <a:off x="-13126340" y="-8073547"/>
            <a:ext cx="31673550" cy="21201850"/>
            <a:chOff x="0" y="0"/>
            <a:chExt cx="1043493" cy="698500"/>
          </a:xfrm>
        </p:grpSpPr>
        <p:sp>
          <p:nvSpPr>
            <p:cNvPr id="5" name="Freeform 5"/>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6" name="TextBox 6"/>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7" name="AutoShape 7"/>
          <p:cNvSpPr/>
          <p:nvPr/>
        </p:nvSpPr>
        <p:spPr>
          <a:xfrm>
            <a:off x="635173" y="820479"/>
            <a:ext cx="0" cy="1033547"/>
          </a:xfrm>
          <a:prstGeom prst="line">
            <a:avLst/>
          </a:prstGeom>
          <a:ln w="95250" cap="flat">
            <a:solidFill>
              <a:srgbClr val="FFC20E"/>
            </a:solidFill>
            <a:prstDash val="solid"/>
            <a:headEnd type="none" w="sm" len="sm"/>
            <a:tailEnd type="none" w="sm" len="sm"/>
          </a:ln>
        </p:spPr>
      </p:sp>
      <p:sp>
        <p:nvSpPr>
          <p:cNvPr id="8" name="TextBox 8"/>
          <p:cNvSpPr txBox="1"/>
          <p:nvPr/>
        </p:nvSpPr>
        <p:spPr>
          <a:xfrm>
            <a:off x="1028700" y="2819400"/>
            <a:ext cx="13892851" cy="6438900"/>
          </a:xfrm>
          <a:prstGeom prst="rect">
            <a:avLst/>
          </a:prstGeom>
        </p:spPr>
        <p:txBody>
          <a:bodyPr lIns="0" tIns="0" rIns="0" bIns="0" rtlCol="0" anchor="t">
            <a:spAutoFit/>
          </a:bodyPr>
          <a:lstStyle/>
          <a:p>
            <a:pPr marL="755651" lvl="1" indent="-377825" algn="just">
              <a:lnSpc>
                <a:spcPts val="4200"/>
              </a:lnSpc>
              <a:buFont typeface="Arial"/>
              <a:buChar char="•"/>
            </a:pPr>
            <a:r>
              <a:rPr lang="en-US" sz="3500" spc="-259">
                <a:solidFill>
                  <a:srgbClr val="FFFFFF"/>
                </a:solidFill>
                <a:latin typeface="Poppins"/>
              </a:rPr>
              <a:t>This project aims to train a model to predict whether earthquake is possible or not when inputted with parameters like </a:t>
            </a:r>
            <a:r>
              <a:rPr lang="en-US" sz="3500" spc="-259">
                <a:solidFill>
                  <a:srgbClr val="FFC20E"/>
                </a:solidFill>
                <a:latin typeface="Poppins Bold"/>
              </a:rPr>
              <a:t>longitude, latitude, depth,  azimuthal gap and root mean square.</a:t>
            </a:r>
          </a:p>
          <a:p>
            <a:pPr algn="r">
              <a:lnSpc>
                <a:spcPts val="4200"/>
              </a:lnSpc>
            </a:pPr>
            <a:endParaRPr lang="en-US" sz="3500" spc="-259">
              <a:solidFill>
                <a:srgbClr val="FFC20E"/>
              </a:solidFill>
              <a:latin typeface="Poppins Bold"/>
            </a:endParaRPr>
          </a:p>
          <a:p>
            <a:pPr algn="r">
              <a:lnSpc>
                <a:spcPts val="4200"/>
              </a:lnSpc>
            </a:pPr>
            <a:endParaRPr lang="en-US" sz="3500" spc="-259">
              <a:solidFill>
                <a:srgbClr val="FFC20E"/>
              </a:solidFill>
              <a:latin typeface="Poppins Bold"/>
            </a:endParaRPr>
          </a:p>
          <a:p>
            <a:pPr marL="755651" lvl="1" indent="-377825" algn="just">
              <a:lnSpc>
                <a:spcPts val="4200"/>
              </a:lnSpc>
              <a:buFont typeface="Arial"/>
              <a:buChar char="•"/>
            </a:pPr>
            <a:r>
              <a:rPr lang="en-US" sz="3500" spc="-259">
                <a:solidFill>
                  <a:srgbClr val="FFFFFF"/>
                </a:solidFill>
                <a:latin typeface="Poppins"/>
              </a:rPr>
              <a:t>This project aims to showcase the efficacy of deep learning in earthquake recognition and prediction by leveraging the increasing number of seismic monitoring stations and reduces causality and recovery funds for the destruction caused by earthquakes by being warned about the severity.</a:t>
            </a:r>
          </a:p>
          <a:p>
            <a:pPr algn="r">
              <a:lnSpc>
                <a:spcPts val="4200"/>
              </a:lnSpc>
            </a:pPr>
            <a:endParaRPr lang="en-US" sz="3500" spc="-259">
              <a:solidFill>
                <a:srgbClr val="FFFFFF"/>
              </a:solidFill>
              <a:latin typeface="Poppins"/>
            </a:endParaRPr>
          </a:p>
          <a:p>
            <a:pPr algn="r">
              <a:lnSpc>
                <a:spcPts val="4200"/>
              </a:lnSpc>
            </a:pPr>
            <a:endParaRPr lang="en-US" sz="3500" spc="-259">
              <a:solidFill>
                <a:srgbClr val="FFFFFF"/>
              </a:solidFill>
              <a:latin typeface="Poppins"/>
            </a:endParaRPr>
          </a:p>
        </p:txBody>
      </p:sp>
      <p:grpSp>
        <p:nvGrpSpPr>
          <p:cNvPr id="9" name="Group 9"/>
          <p:cNvGrpSpPr/>
          <p:nvPr/>
        </p:nvGrpSpPr>
        <p:grpSpPr>
          <a:xfrm>
            <a:off x="12587958" y="1807973"/>
            <a:ext cx="27568211" cy="11853610"/>
            <a:chOff x="0" y="0"/>
            <a:chExt cx="807878" cy="347366"/>
          </a:xfrm>
        </p:grpSpPr>
        <p:sp>
          <p:nvSpPr>
            <p:cNvPr id="10" name="Freeform 10"/>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11" name="TextBox 11"/>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12" name="TextBox 12"/>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Project Outline</a:t>
            </a:r>
          </a:p>
        </p:txBody>
      </p:sp>
      <p:sp>
        <p:nvSpPr>
          <p:cNvPr id="13" name="AutoShape 13"/>
          <p:cNvSpPr/>
          <p:nvPr/>
        </p:nvSpPr>
        <p:spPr>
          <a:xfrm flipV="1">
            <a:off x="1596466" y="2047718"/>
            <a:ext cx="4915973" cy="13434"/>
          </a:xfrm>
          <a:prstGeom prst="line">
            <a:avLst/>
          </a:prstGeom>
          <a:ln w="38100" cap="flat">
            <a:solidFill>
              <a:srgbClr val="FFFFFF"/>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04775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FFFFFF"/>
            </a:solidFill>
          </p:spPr>
        </p:sp>
        <p:sp>
          <p:nvSpPr>
            <p:cNvPr id="4" name="TextBox 4"/>
            <p:cNvSpPr txBox="1"/>
            <p:nvPr/>
          </p:nvSpPr>
          <p:spPr>
            <a:xfrm>
              <a:off x="0" y="-238125"/>
              <a:ext cx="812800" cy="1050925"/>
            </a:xfrm>
            <a:prstGeom prst="rect">
              <a:avLst/>
            </a:prstGeom>
          </p:spPr>
          <p:txBody>
            <a:bodyPr lIns="50800" tIns="50800" rIns="50800" bIns="50800" rtlCol="0" anchor="ctr"/>
            <a:lstStyle/>
            <a:p>
              <a:pPr algn="ctr">
                <a:lnSpc>
                  <a:spcPts val="11200"/>
                </a:lnSpc>
              </a:pPr>
              <a:r>
                <a:rPr lang="en-US" sz="8000">
                  <a:solidFill>
                    <a:srgbClr val="FFFFFF"/>
                  </a:solidFill>
                  <a:latin typeface="Poppins"/>
                </a:rPr>
                <a:t>I</a:t>
              </a:r>
            </a:p>
          </p:txBody>
        </p:sp>
      </p:grpSp>
      <p:sp>
        <p:nvSpPr>
          <p:cNvPr id="5" name="TextBox 5"/>
          <p:cNvSpPr txBox="1"/>
          <p:nvPr/>
        </p:nvSpPr>
        <p:spPr>
          <a:xfrm>
            <a:off x="7415358" y="1295197"/>
            <a:ext cx="3582925" cy="1078372"/>
          </a:xfrm>
          <a:prstGeom prst="rect">
            <a:avLst/>
          </a:prstGeom>
        </p:spPr>
        <p:txBody>
          <a:bodyPr wrap="square" lIns="0" tIns="0" rIns="0" bIns="0" rtlCol="0" anchor="t">
            <a:spAutoFit/>
          </a:bodyPr>
          <a:lstStyle/>
          <a:p>
            <a:pPr algn="ctr">
              <a:lnSpc>
                <a:spcPts val="8268"/>
              </a:lnSpc>
              <a:spcBef>
                <a:spcPct val="0"/>
              </a:spcBef>
            </a:pPr>
            <a:r>
              <a:rPr lang="en-US" sz="7800" spc="78" dirty="0">
                <a:solidFill>
                  <a:srgbClr val="020202"/>
                </a:solidFill>
                <a:latin typeface="Poppins Bold"/>
              </a:rPr>
              <a:t>INDEX</a:t>
            </a:r>
          </a:p>
        </p:txBody>
      </p:sp>
      <p:sp>
        <p:nvSpPr>
          <p:cNvPr id="6" name="AutoShape 6"/>
          <p:cNvSpPr/>
          <p:nvPr/>
        </p:nvSpPr>
        <p:spPr>
          <a:xfrm>
            <a:off x="7737336" y="2404757"/>
            <a:ext cx="2813328" cy="0"/>
          </a:xfrm>
          <a:prstGeom prst="line">
            <a:avLst/>
          </a:prstGeom>
          <a:ln w="38100" cap="flat">
            <a:solidFill>
              <a:srgbClr val="FFC20E"/>
            </a:solidFill>
            <a:prstDash val="solid"/>
            <a:headEnd type="none" w="sm" len="sm"/>
            <a:tailEnd type="none" w="sm" len="sm"/>
          </a:ln>
        </p:spPr>
      </p:sp>
      <p:sp>
        <p:nvSpPr>
          <p:cNvPr id="7" name="TextBox 7"/>
          <p:cNvSpPr txBox="1"/>
          <p:nvPr/>
        </p:nvSpPr>
        <p:spPr>
          <a:xfrm>
            <a:off x="9856857" y="3990058"/>
            <a:ext cx="5893462" cy="3281680"/>
          </a:xfrm>
          <a:prstGeom prst="rect">
            <a:avLst/>
          </a:prstGeom>
        </p:spPr>
        <p:txBody>
          <a:bodyPr lIns="0" tIns="0" rIns="0" bIns="0" rtlCol="0" anchor="t">
            <a:spAutoFit/>
          </a:bodyPr>
          <a:lstStyle/>
          <a:p>
            <a:pPr marL="755651" lvl="1" indent="-377825" algn="just">
              <a:lnSpc>
                <a:spcPts val="3710"/>
              </a:lnSpc>
              <a:buFont typeface="Arial"/>
              <a:buChar char="•"/>
            </a:pPr>
            <a:r>
              <a:rPr lang="en-US" sz="3500" spc="35">
                <a:solidFill>
                  <a:srgbClr val="020202"/>
                </a:solidFill>
                <a:latin typeface="Canva Sans"/>
              </a:rPr>
              <a:t>Optimal Case</a:t>
            </a:r>
          </a:p>
          <a:p>
            <a:pPr marL="755651" lvl="1" indent="-377825" algn="just">
              <a:lnSpc>
                <a:spcPts val="3710"/>
              </a:lnSpc>
              <a:buFont typeface="Arial"/>
              <a:buChar char="•"/>
            </a:pPr>
            <a:r>
              <a:rPr lang="en-US" sz="3500" spc="35">
                <a:solidFill>
                  <a:srgbClr val="020202"/>
                </a:solidFill>
                <a:latin typeface="Canva Sans"/>
              </a:rPr>
              <a:t>Visualization</a:t>
            </a:r>
          </a:p>
          <a:p>
            <a:pPr marL="755651" lvl="1" indent="-377825" algn="just">
              <a:lnSpc>
                <a:spcPts val="3710"/>
              </a:lnSpc>
              <a:buFont typeface="Arial"/>
              <a:buChar char="•"/>
            </a:pPr>
            <a:r>
              <a:rPr lang="en-US" sz="3500" spc="35">
                <a:solidFill>
                  <a:srgbClr val="020202"/>
                </a:solidFill>
                <a:latin typeface="Canva Sans"/>
              </a:rPr>
              <a:t>Final Recommendation </a:t>
            </a:r>
          </a:p>
          <a:p>
            <a:pPr marL="755651" lvl="1" indent="-377825" algn="just">
              <a:lnSpc>
                <a:spcPts val="3710"/>
              </a:lnSpc>
              <a:buFont typeface="Arial"/>
              <a:buChar char="•"/>
            </a:pPr>
            <a:r>
              <a:rPr lang="en-US" sz="3500" spc="35">
                <a:solidFill>
                  <a:srgbClr val="020202"/>
                </a:solidFill>
                <a:latin typeface="Canva Sans"/>
              </a:rPr>
              <a:t>Challenges Faced </a:t>
            </a:r>
          </a:p>
          <a:p>
            <a:pPr marL="755651" lvl="1" indent="-377825" algn="just">
              <a:lnSpc>
                <a:spcPts val="3710"/>
              </a:lnSpc>
              <a:buFont typeface="Arial"/>
              <a:buChar char="•"/>
            </a:pPr>
            <a:r>
              <a:rPr lang="en-US" sz="3500" spc="35">
                <a:solidFill>
                  <a:srgbClr val="020202"/>
                </a:solidFill>
                <a:latin typeface="Canva Sans"/>
              </a:rPr>
              <a:t>Our Learning </a:t>
            </a:r>
          </a:p>
          <a:p>
            <a:pPr marL="755651" lvl="1" indent="-377825" algn="just">
              <a:lnSpc>
                <a:spcPts val="3710"/>
              </a:lnSpc>
              <a:buFont typeface="Arial"/>
              <a:buChar char="•"/>
            </a:pPr>
            <a:r>
              <a:rPr lang="en-US" sz="3500" spc="35">
                <a:solidFill>
                  <a:srgbClr val="020202"/>
                </a:solidFill>
                <a:latin typeface="Canva Sans"/>
              </a:rPr>
              <a:t>Future Enhancements</a:t>
            </a:r>
          </a:p>
          <a:p>
            <a:pPr marL="755651" lvl="1" indent="-377825" algn="just">
              <a:lnSpc>
                <a:spcPts val="3710"/>
              </a:lnSpc>
              <a:buFont typeface="Arial"/>
              <a:buChar char="•"/>
            </a:pPr>
            <a:r>
              <a:rPr lang="en-US" sz="3500" spc="35">
                <a:solidFill>
                  <a:srgbClr val="020202"/>
                </a:solidFill>
                <a:latin typeface="Canva Sans"/>
              </a:rPr>
              <a:t>Demo</a:t>
            </a:r>
          </a:p>
        </p:txBody>
      </p:sp>
      <p:sp>
        <p:nvSpPr>
          <p:cNvPr id="8" name="TextBox 8"/>
          <p:cNvSpPr txBox="1"/>
          <p:nvPr/>
        </p:nvSpPr>
        <p:spPr>
          <a:xfrm>
            <a:off x="2453134" y="3989949"/>
            <a:ext cx="6875066" cy="3281680"/>
          </a:xfrm>
          <a:prstGeom prst="rect">
            <a:avLst/>
          </a:prstGeom>
        </p:spPr>
        <p:txBody>
          <a:bodyPr lIns="0" tIns="0" rIns="0" bIns="0" rtlCol="0" anchor="t">
            <a:spAutoFit/>
          </a:bodyPr>
          <a:lstStyle/>
          <a:p>
            <a:pPr marL="755651" lvl="1" indent="-377825" algn="just">
              <a:lnSpc>
                <a:spcPts val="3710"/>
              </a:lnSpc>
              <a:buFont typeface="Arial"/>
              <a:buChar char="•"/>
            </a:pPr>
            <a:r>
              <a:rPr lang="en-US" sz="3500" spc="35">
                <a:solidFill>
                  <a:srgbClr val="020202"/>
                </a:solidFill>
                <a:latin typeface="Canva Sans"/>
              </a:rPr>
              <a:t>What are we trying to build?</a:t>
            </a:r>
          </a:p>
          <a:p>
            <a:pPr marL="755651" lvl="1" indent="-377825" algn="just">
              <a:lnSpc>
                <a:spcPts val="3710"/>
              </a:lnSpc>
              <a:buFont typeface="Arial"/>
              <a:buChar char="•"/>
            </a:pPr>
            <a:r>
              <a:rPr lang="en-US" sz="3500" spc="35">
                <a:solidFill>
                  <a:srgbClr val="020202"/>
                </a:solidFill>
                <a:latin typeface="Canva Sans"/>
              </a:rPr>
              <a:t>Abstract</a:t>
            </a:r>
          </a:p>
          <a:p>
            <a:pPr marL="755651" lvl="1" indent="-377825" algn="just">
              <a:lnSpc>
                <a:spcPts val="3710"/>
              </a:lnSpc>
              <a:buFont typeface="Arial"/>
              <a:buChar char="•"/>
            </a:pPr>
            <a:r>
              <a:rPr lang="en-US" sz="3500" spc="35">
                <a:solidFill>
                  <a:srgbClr val="020202"/>
                </a:solidFill>
                <a:latin typeface="Canva Sans"/>
              </a:rPr>
              <a:t>Business Use Case</a:t>
            </a:r>
          </a:p>
          <a:p>
            <a:pPr marL="755651" lvl="1" indent="-377825" algn="just">
              <a:lnSpc>
                <a:spcPts val="3710"/>
              </a:lnSpc>
              <a:buFont typeface="Arial"/>
              <a:buChar char="•"/>
            </a:pPr>
            <a:r>
              <a:rPr lang="en-US" sz="3500" spc="35">
                <a:solidFill>
                  <a:srgbClr val="020202"/>
                </a:solidFill>
                <a:latin typeface="Canva Sans"/>
              </a:rPr>
              <a:t>Important Use Case</a:t>
            </a:r>
          </a:p>
          <a:p>
            <a:pPr marL="755651" lvl="1" indent="-377825" algn="just">
              <a:lnSpc>
                <a:spcPts val="3710"/>
              </a:lnSpc>
              <a:buFont typeface="Arial"/>
              <a:buChar char="•"/>
            </a:pPr>
            <a:r>
              <a:rPr lang="en-US" sz="3500" spc="35">
                <a:solidFill>
                  <a:srgbClr val="020202"/>
                </a:solidFill>
                <a:latin typeface="Canva Sans"/>
              </a:rPr>
              <a:t>Concepts Used</a:t>
            </a:r>
          </a:p>
          <a:p>
            <a:pPr marL="755651" lvl="1" indent="-377825" algn="just">
              <a:lnSpc>
                <a:spcPts val="3710"/>
              </a:lnSpc>
              <a:buFont typeface="Arial"/>
              <a:buChar char="•"/>
            </a:pPr>
            <a:r>
              <a:rPr lang="en-US" sz="3500" spc="35">
                <a:solidFill>
                  <a:srgbClr val="020202"/>
                </a:solidFill>
                <a:latin typeface="Canva Sans"/>
              </a:rPr>
              <a:t>Our Data</a:t>
            </a:r>
          </a:p>
          <a:p>
            <a:pPr marL="755651" lvl="1" indent="-377825" algn="just">
              <a:lnSpc>
                <a:spcPts val="3710"/>
              </a:lnSpc>
              <a:buFont typeface="Arial"/>
              <a:buChar char="•"/>
            </a:pPr>
            <a:r>
              <a:rPr lang="en-US" sz="3500" spc="35">
                <a:solidFill>
                  <a:srgbClr val="020202"/>
                </a:solidFill>
                <a:latin typeface="Canva Sans"/>
              </a:rPr>
              <a:t>Algorithm Used</a:t>
            </a:r>
          </a:p>
        </p:txBody>
      </p:sp>
      <p:grpSp>
        <p:nvGrpSpPr>
          <p:cNvPr id="9" name="Group 9"/>
          <p:cNvGrpSpPr/>
          <p:nvPr/>
        </p:nvGrpSpPr>
        <p:grpSpPr>
          <a:xfrm rot="-3047778">
            <a:off x="18377036" y="-7621588"/>
            <a:ext cx="4992827" cy="18288000"/>
            <a:chOff x="0" y="0"/>
            <a:chExt cx="1410802" cy="5167563"/>
          </a:xfrm>
        </p:grpSpPr>
        <p:sp>
          <p:nvSpPr>
            <p:cNvPr id="10" name="Freeform 10"/>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rot="-3047778">
            <a:off x="-2224438" y="2242923"/>
            <a:ext cx="4992827" cy="18288000"/>
            <a:chOff x="0" y="0"/>
            <a:chExt cx="1410802" cy="5167563"/>
          </a:xfrm>
        </p:grpSpPr>
        <p:sp>
          <p:nvSpPr>
            <p:cNvPr id="13" name="Freeform 13"/>
            <p:cNvSpPr/>
            <p:nvPr/>
          </p:nvSpPr>
          <p:spPr>
            <a:xfrm>
              <a:off x="0" y="0"/>
              <a:ext cx="1410802" cy="5167563"/>
            </a:xfrm>
            <a:custGeom>
              <a:avLst/>
              <a:gdLst/>
              <a:ahLst/>
              <a:cxnLst/>
              <a:rect l="l" t="t" r="r" b="b"/>
              <a:pathLst>
                <a:path w="1410802" h="5167563">
                  <a:moveTo>
                    <a:pt x="0" y="0"/>
                  </a:moveTo>
                  <a:lnTo>
                    <a:pt x="1410802" y="0"/>
                  </a:lnTo>
                  <a:lnTo>
                    <a:pt x="1410802" y="5167563"/>
                  </a:lnTo>
                  <a:lnTo>
                    <a:pt x="0" y="5167563"/>
                  </a:lnTo>
                  <a:close/>
                </a:path>
              </a:pathLst>
            </a:custGeom>
            <a:solidFill>
              <a:srgbClr val="FFC20E"/>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What we are trying to build </a:t>
            </a:r>
          </a:p>
        </p:txBody>
      </p:sp>
      <p:sp>
        <p:nvSpPr>
          <p:cNvPr id="9" name="TextBox 9"/>
          <p:cNvSpPr txBox="1"/>
          <p:nvPr/>
        </p:nvSpPr>
        <p:spPr>
          <a:xfrm>
            <a:off x="1028700" y="2527378"/>
            <a:ext cx="13885149" cy="80010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020202"/>
                </a:solidFill>
                <a:latin typeface="Canva Sans"/>
              </a:rPr>
              <a:t>We are trying to build an active model which utilizes deep learning techniques in earthquake seismology by employing neural networks to analyze seismic data.</a:t>
            </a:r>
          </a:p>
          <a:p>
            <a:pPr>
              <a:lnSpc>
                <a:spcPts val="4200"/>
              </a:lnSpc>
            </a:pPr>
            <a:endParaRPr lang="en-US" sz="3500" spc="-259">
              <a:solidFill>
                <a:srgbClr val="020202"/>
              </a:solidFill>
              <a:latin typeface="Canva Sans"/>
            </a:endParaRPr>
          </a:p>
          <a:p>
            <a:pPr marL="755651" lvl="1" indent="-377825">
              <a:lnSpc>
                <a:spcPts val="4200"/>
              </a:lnSpc>
              <a:buFont typeface="Arial"/>
              <a:buChar char="•"/>
            </a:pPr>
            <a:r>
              <a:rPr lang="en-US" sz="3500" spc="-259">
                <a:solidFill>
                  <a:srgbClr val="020202"/>
                </a:solidFill>
                <a:latin typeface="Canva Sans"/>
              </a:rPr>
              <a:t>The neural networks are trained on labeled data to enhance earthquake recognition and prediction, resulting in faster and more precise identification. </a:t>
            </a:r>
          </a:p>
          <a:p>
            <a:pPr>
              <a:lnSpc>
                <a:spcPts val="4200"/>
              </a:lnSpc>
            </a:pPr>
            <a:endParaRPr lang="en-US" sz="3500" spc="-259">
              <a:solidFill>
                <a:srgbClr val="020202"/>
              </a:solidFill>
              <a:latin typeface="Canva Sans"/>
            </a:endParaRPr>
          </a:p>
          <a:p>
            <a:pPr marL="755651" lvl="1" indent="-377825">
              <a:lnSpc>
                <a:spcPts val="4200"/>
              </a:lnSpc>
              <a:buFont typeface="Arial"/>
              <a:buChar char="•"/>
            </a:pPr>
            <a:r>
              <a:rPr lang="en-US" sz="3500" spc="-259">
                <a:solidFill>
                  <a:srgbClr val="020202"/>
                </a:solidFill>
                <a:latin typeface="Canva Sans"/>
              </a:rPr>
              <a:t>The project has significant implications for mitigating earthquake hazards, providing timely warnings, and improving decision-making in earthquake preparedness and response.</a:t>
            </a:r>
          </a:p>
          <a:p>
            <a:pPr algn="just">
              <a:lnSpc>
                <a:spcPts val="4200"/>
              </a:lnSpc>
            </a:pPr>
            <a:endParaRPr lang="en-US" sz="3500" spc="-259">
              <a:solidFill>
                <a:srgbClr val="020202"/>
              </a:solidFill>
              <a:latin typeface="Canva Sans"/>
            </a:endParaRPr>
          </a:p>
          <a:p>
            <a:pPr algn="just">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p:txBody>
      </p:sp>
      <p:sp>
        <p:nvSpPr>
          <p:cNvPr id="10" name="AutoShape 10"/>
          <p:cNvSpPr/>
          <p:nvPr/>
        </p:nvSpPr>
        <p:spPr>
          <a:xfrm flipV="1">
            <a:off x="1596466" y="2061153"/>
            <a:ext cx="8923044" cy="0"/>
          </a:xfrm>
          <a:prstGeom prst="line">
            <a:avLst/>
          </a:prstGeom>
          <a:ln w="38100" cap="flat">
            <a:solidFill>
              <a:srgbClr val="020202"/>
            </a:solidFill>
            <a:prstDash val="solid"/>
            <a:headEnd type="none" w="sm" len="sm"/>
            <a:tailEnd type="none" w="sm" len="sm"/>
          </a:ln>
        </p:spPr>
      </p:sp>
      <p:sp>
        <p:nvSpPr>
          <p:cNvPr id="11" name="AutoShape 11"/>
          <p:cNvSpPr/>
          <p:nvPr/>
        </p:nvSpPr>
        <p:spPr>
          <a:xfrm>
            <a:off x="635173" y="8204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Abstract</a:t>
            </a:r>
          </a:p>
        </p:txBody>
      </p:sp>
      <p:sp>
        <p:nvSpPr>
          <p:cNvPr id="9" name="TextBox 9"/>
          <p:cNvSpPr txBox="1"/>
          <p:nvPr/>
        </p:nvSpPr>
        <p:spPr>
          <a:xfrm>
            <a:off x="1028700" y="2794078"/>
            <a:ext cx="13885149" cy="74676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FFFFFF"/>
                </a:solidFill>
                <a:latin typeface="Canva Sans"/>
              </a:rPr>
              <a:t>Earthquakes in nutshell acts as nexus between tectonic rocks and various factors causing  </a:t>
            </a:r>
            <a:r>
              <a:rPr lang="en-US" sz="3500" spc="-259">
                <a:solidFill>
                  <a:srgbClr val="FFC20E"/>
                </a:solidFill>
                <a:latin typeface="Canva Sans Bold"/>
              </a:rPr>
              <a:t>Quake</a:t>
            </a:r>
            <a:r>
              <a:rPr lang="en-US" sz="3500" spc="-259">
                <a:solidFill>
                  <a:srgbClr val="FFFFFF"/>
                </a:solidFill>
                <a:latin typeface="Canva Sans"/>
              </a:rPr>
              <a:t>. Developing accurate earthquake prediction models is crucial for effective disaster preparedness and risk management. The proposed model leverages historical earthquake data, seismic activity patterns and various geophysical features to predict the occurrence, magnitude, and location of earthquakes. </a:t>
            </a:r>
            <a:r>
              <a:rPr lang="en-US" sz="3500" spc="-259">
                <a:solidFill>
                  <a:srgbClr val="FFC20E"/>
                </a:solidFill>
                <a:latin typeface="Canva Sans Bold"/>
              </a:rPr>
              <a:t>This model is not only limited to the usual factors rather it emphasises on wide range of factors for more fidelity and accuracy.</a:t>
            </a:r>
            <a:r>
              <a:rPr lang="en-US" sz="3500" spc="-259">
                <a:solidFill>
                  <a:srgbClr val="FFC20E"/>
                </a:solidFill>
                <a:latin typeface="Canva Sans"/>
              </a:rPr>
              <a:t> </a:t>
            </a:r>
            <a:r>
              <a:rPr lang="en-US" sz="3500" spc="-259">
                <a:solidFill>
                  <a:srgbClr val="FFFFFF"/>
                </a:solidFill>
                <a:latin typeface="Canva Sans"/>
              </a:rPr>
              <a:t>The model includes data collection, preprocessing, model training, and evaluation but widespread to more factors.</a:t>
            </a:r>
          </a:p>
          <a:p>
            <a:pPr algn="just">
              <a:lnSpc>
                <a:spcPts val="4200"/>
              </a:lnSpc>
            </a:pPr>
            <a:endParaRPr lang="en-US" sz="3500" spc="-259">
              <a:solidFill>
                <a:srgbClr val="FFFFFF"/>
              </a:solidFill>
              <a:latin typeface="Canva Sans"/>
            </a:endParaRPr>
          </a:p>
          <a:p>
            <a:pPr algn="just">
              <a:lnSpc>
                <a:spcPts val="4200"/>
              </a:lnSpc>
            </a:pPr>
            <a:endParaRPr lang="en-US" sz="3500" spc="-259">
              <a:solidFill>
                <a:srgbClr val="FFFFFF"/>
              </a:solidFill>
              <a:latin typeface="Canva Sans"/>
            </a:endParaRPr>
          </a:p>
          <a:p>
            <a:pPr algn="r">
              <a:lnSpc>
                <a:spcPts val="4200"/>
              </a:lnSpc>
            </a:pPr>
            <a:endParaRPr lang="en-US" sz="3500" spc="-259">
              <a:solidFill>
                <a:srgbClr val="FFFFFF"/>
              </a:solidFill>
              <a:latin typeface="Canva Sans"/>
            </a:endParaRPr>
          </a:p>
          <a:p>
            <a:pPr algn="r">
              <a:lnSpc>
                <a:spcPts val="4200"/>
              </a:lnSpc>
            </a:pPr>
            <a:endParaRPr lang="en-US" sz="3500" spc="-259">
              <a:solidFill>
                <a:srgbClr val="FFFFFF"/>
              </a:solidFill>
              <a:latin typeface="Canva Sans"/>
            </a:endParaRPr>
          </a:p>
        </p:txBody>
      </p:sp>
      <p:sp>
        <p:nvSpPr>
          <p:cNvPr id="10" name="AutoShape 10"/>
          <p:cNvSpPr/>
          <p:nvPr/>
        </p:nvSpPr>
        <p:spPr>
          <a:xfrm>
            <a:off x="1596466" y="2061153"/>
            <a:ext cx="2926563" cy="0"/>
          </a:xfrm>
          <a:prstGeom prst="line">
            <a:avLst/>
          </a:prstGeom>
          <a:ln w="38100" cap="flat">
            <a:solidFill>
              <a:srgbClr val="FFFFFF"/>
            </a:solidFill>
            <a:prstDash val="solid"/>
            <a:headEnd type="none" w="sm" len="sm"/>
            <a:tailEnd type="none" w="sm" len="sm"/>
          </a:ln>
        </p:spPr>
      </p:sp>
      <p:sp>
        <p:nvSpPr>
          <p:cNvPr id="11" name="AutoShape 11"/>
          <p:cNvSpPr/>
          <p:nvPr/>
        </p:nvSpPr>
        <p:spPr>
          <a:xfrm>
            <a:off x="635173" y="8204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53A6"/>
        </a:solidFill>
        <a:effectLst/>
      </p:bgPr>
    </p:bg>
    <p:spTree>
      <p:nvGrpSpPr>
        <p:cNvPr id="1" name=""/>
        <p:cNvGrpSpPr/>
        <p:nvPr/>
      </p:nvGrpSpPr>
      <p:grpSpPr>
        <a:xfrm>
          <a:off x="0" y="0"/>
          <a:ext cx="0" cy="0"/>
          <a:chOff x="0" y="0"/>
          <a:chExt cx="0" cy="0"/>
        </a:xfrm>
      </p:grpSpPr>
      <p:grpSp>
        <p:nvGrpSpPr>
          <p:cNvPr id="2" name="Group 2"/>
          <p:cNvGrpSpPr/>
          <p:nvPr/>
        </p:nvGrpSpPr>
        <p:grpSpPr>
          <a:xfrm>
            <a:off x="12587958" y="1807973"/>
            <a:ext cx="27568211" cy="11853610"/>
            <a:chOff x="0" y="0"/>
            <a:chExt cx="807878" cy="347366"/>
          </a:xfrm>
        </p:grpSpPr>
        <p:sp>
          <p:nvSpPr>
            <p:cNvPr id="3" name="Freeform 3"/>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4" name="TextBox 4"/>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3126340" y="-8073547"/>
            <a:ext cx="31673550" cy="21201850"/>
            <a:chOff x="0" y="0"/>
            <a:chExt cx="1043493" cy="698500"/>
          </a:xfrm>
        </p:grpSpPr>
        <p:sp>
          <p:nvSpPr>
            <p:cNvPr id="6" name="Freeform 6"/>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FFFFFF"/>
            </a:solidFill>
          </p:spPr>
        </p:sp>
        <p:sp>
          <p:nvSpPr>
            <p:cNvPr id="7" name="TextBox 7"/>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9831947" cy="981075"/>
          </a:xfrm>
          <a:prstGeom prst="rect">
            <a:avLst/>
          </a:prstGeom>
        </p:spPr>
        <p:txBody>
          <a:bodyPr lIns="0" tIns="0" rIns="0" bIns="0" rtlCol="0" anchor="t">
            <a:spAutoFit/>
          </a:bodyPr>
          <a:lstStyle/>
          <a:p>
            <a:pPr algn="just">
              <a:lnSpc>
                <a:spcPts val="7200"/>
              </a:lnSpc>
            </a:pPr>
            <a:r>
              <a:rPr lang="en-US" sz="6000" spc="-443">
                <a:solidFill>
                  <a:srgbClr val="020202"/>
                </a:solidFill>
                <a:latin typeface="Poppins"/>
              </a:rPr>
              <a:t>Business Use Case</a:t>
            </a:r>
          </a:p>
        </p:txBody>
      </p:sp>
      <p:sp>
        <p:nvSpPr>
          <p:cNvPr id="9" name="TextBox 9"/>
          <p:cNvSpPr txBox="1"/>
          <p:nvPr/>
        </p:nvSpPr>
        <p:spPr>
          <a:xfrm>
            <a:off x="1028700" y="2527378"/>
            <a:ext cx="13885149" cy="80010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020202"/>
                </a:solidFill>
                <a:latin typeface="Canva Sans Bold"/>
              </a:rPr>
              <a:t>Insurance companies -</a:t>
            </a:r>
            <a:r>
              <a:rPr lang="en-US" sz="3500" spc="-259">
                <a:solidFill>
                  <a:srgbClr val="020202"/>
                </a:solidFill>
                <a:latin typeface="Canva Sans"/>
              </a:rPr>
              <a:t> Insurance companies often face significant financial losses due to earthquake-related claims. By implementing an earthquake prediction model, insurance companies could better assess the risk associated with insuring properties in earthquake-prone areas.</a:t>
            </a:r>
          </a:p>
          <a:p>
            <a:pPr>
              <a:lnSpc>
                <a:spcPts val="4200"/>
              </a:lnSpc>
            </a:pPr>
            <a:endParaRPr lang="en-US" sz="3500" spc="-259">
              <a:solidFill>
                <a:srgbClr val="020202"/>
              </a:solidFill>
              <a:latin typeface="Canva Sans"/>
            </a:endParaRPr>
          </a:p>
          <a:p>
            <a:pPr marL="755651" lvl="1" indent="-377825">
              <a:lnSpc>
                <a:spcPts val="4200"/>
              </a:lnSpc>
              <a:buFont typeface="Arial"/>
              <a:buChar char="•"/>
            </a:pPr>
            <a:r>
              <a:rPr lang="en-US" sz="3500" spc="-259">
                <a:solidFill>
                  <a:srgbClr val="020202"/>
                </a:solidFill>
                <a:latin typeface="Canva Sans Bold"/>
              </a:rPr>
              <a:t>Infrastructure and planning - </a:t>
            </a:r>
            <a:r>
              <a:rPr lang="en-US" sz="3500" spc="-259">
                <a:solidFill>
                  <a:srgbClr val="020202"/>
                </a:solidFill>
                <a:latin typeface="Canva Sans"/>
              </a:rPr>
              <a:t>Government agencies  and civil engineering firms can leverage such models to make informed decisions regarding the design, construction and maintenance in earthquake prone areas.</a:t>
            </a:r>
          </a:p>
          <a:p>
            <a:pPr>
              <a:lnSpc>
                <a:spcPts val="4200"/>
              </a:lnSpc>
            </a:pPr>
            <a:endParaRPr lang="en-US" sz="3500" spc="-259">
              <a:solidFill>
                <a:srgbClr val="020202"/>
              </a:solidFill>
              <a:latin typeface="Canva Sans"/>
            </a:endParaRPr>
          </a:p>
          <a:p>
            <a:pPr marL="755651" lvl="1" indent="-377825" algn="l">
              <a:lnSpc>
                <a:spcPts val="4200"/>
              </a:lnSpc>
              <a:buFont typeface="Arial"/>
              <a:buChar char="•"/>
            </a:pPr>
            <a:r>
              <a:rPr lang="en-US" sz="3500" spc="-259">
                <a:solidFill>
                  <a:srgbClr val="020202"/>
                </a:solidFill>
                <a:latin typeface="Canva Sans Bold"/>
              </a:rPr>
              <a:t>Supply chain management - </a:t>
            </a:r>
            <a:r>
              <a:rPr lang="en-US" sz="3500" spc="-259">
                <a:solidFill>
                  <a:srgbClr val="020202"/>
                </a:solidFill>
                <a:latin typeface="Canva Sans"/>
              </a:rPr>
              <a:t>Supply chain disruptions can have significant impacts on businesses. </a:t>
            </a:r>
          </a:p>
          <a:p>
            <a:pPr algn="just">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a:p>
            <a:pPr algn="r">
              <a:lnSpc>
                <a:spcPts val="4200"/>
              </a:lnSpc>
            </a:pPr>
            <a:endParaRPr lang="en-US" sz="3500" spc="-259">
              <a:solidFill>
                <a:srgbClr val="020202"/>
              </a:solidFill>
              <a:latin typeface="Canva Sans"/>
            </a:endParaRPr>
          </a:p>
        </p:txBody>
      </p:sp>
      <p:sp>
        <p:nvSpPr>
          <p:cNvPr id="10" name="AutoShape 10"/>
          <p:cNvSpPr/>
          <p:nvPr/>
        </p:nvSpPr>
        <p:spPr>
          <a:xfrm>
            <a:off x="1596466" y="2061153"/>
            <a:ext cx="6374809" cy="843"/>
          </a:xfrm>
          <a:prstGeom prst="line">
            <a:avLst/>
          </a:prstGeom>
          <a:ln w="38100" cap="flat">
            <a:solidFill>
              <a:srgbClr val="020202"/>
            </a:solidFill>
            <a:prstDash val="solid"/>
            <a:headEnd type="none" w="sm" len="sm"/>
            <a:tailEnd type="none" w="sm" len="sm"/>
          </a:ln>
        </p:spPr>
      </p:sp>
      <p:sp>
        <p:nvSpPr>
          <p:cNvPr id="11" name="AutoShape 11"/>
          <p:cNvSpPr/>
          <p:nvPr/>
        </p:nvSpPr>
        <p:spPr>
          <a:xfrm>
            <a:off x="635173" y="8204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126340" y="-8073547"/>
            <a:ext cx="31673550" cy="21201850"/>
            <a:chOff x="0" y="0"/>
            <a:chExt cx="1043493" cy="698500"/>
          </a:xfrm>
        </p:grpSpPr>
        <p:sp>
          <p:nvSpPr>
            <p:cNvPr id="3" name="Freeform 3"/>
            <p:cNvSpPr/>
            <p:nvPr/>
          </p:nvSpPr>
          <p:spPr>
            <a:xfrm>
              <a:off x="0" y="0"/>
              <a:ext cx="1043493" cy="698500"/>
            </a:xfrm>
            <a:custGeom>
              <a:avLst/>
              <a:gdLst/>
              <a:ahLst/>
              <a:cxnLst/>
              <a:rect l="l" t="t" r="r" b="b"/>
              <a:pathLst>
                <a:path w="1043493" h="698500">
                  <a:moveTo>
                    <a:pt x="1043493" y="349250"/>
                  </a:moveTo>
                  <a:lnTo>
                    <a:pt x="840293" y="698500"/>
                  </a:lnTo>
                  <a:lnTo>
                    <a:pt x="203200" y="698500"/>
                  </a:lnTo>
                  <a:lnTo>
                    <a:pt x="0" y="349250"/>
                  </a:lnTo>
                  <a:lnTo>
                    <a:pt x="203200" y="0"/>
                  </a:lnTo>
                  <a:lnTo>
                    <a:pt x="840293" y="0"/>
                  </a:lnTo>
                  <a:lnTo>
                    <a:pt x="1043493" y="349250"/>
                  </a:lnTo>
                  <a:close/>
                </a:path>
              </a:pathLst>
            </a:custGeom>
            <a:solidFill>
              <a:srgbClr val="0053A6"/>
            </a:solidFill>
          </p:spPr>
        </p:sp>
        <p:sp>
          <p:nvSpPr>
            <p:cNvPr id="4" name="TextBox 4"/>
            <p:cNvSpPr txBox="1"/>
            <p:nvPr/>
          </p:nvSpPr>
          <p:spPr>
            <a:xfrm>
              <a:off x="114300" y="19050"/>
              <a:ext cx="584200" cy="679450"/>
            </a:xfrm>
            <a:prstGeom prst="rect">
              <a:avLst/>
            </a:prstGeom>
          </p:spPr>
          <p:txBody>
            <a:bodyPr lIns="50800" tIns="50800" rIns="50800" bIns="50800" rtlCol="0" anchor="ctr"/>
            <a:lstStyle/>
            <a:p>
              <a:pPr algn="ctr">
                <a:lnSpc>
                  <a:spcPts val="2225"/>
                </a:lnSpc>
              </a:pPr>
              <a:endParaRPr/>
            </a:p>
          </p:txBody>
        </p:sp>
      </p:grpSp>
      <p:grpSp>
        <p:nvGrpSpPr>
          <p:cNvPr id="5" name="Group 5"/>
          <p:cNvGrpSpPr/>
          <p:nvPr/>
        </p:nvGrpSpPr>
        <p:grpSpPr>
          <a:xfrm>
            <a:off x="12587958" y="1807973"/>
            <a:ext cx="27568211" cy="11853610"/>
            <a:chOff x="0" y="0"/>
            <a:chExt cx="807878" cy="347366"/>
          </a:xfrm>
        </p:grpSpPr>
        <p:sp>
          <p:nvSpPr>
            <p:cNvPr id="6" name="Freeform 6"/>
            <p:cNvSpPr/>
            <p:nvPr/>
          </p:nvSpPr>
          <p:spPr>
            <a:xfrm>
              <a:off x="0" y="0"/>
              <a:ext cx="807878" cy="347366"/>
            </a:xfrm>
            <a:custGeom>
              <a:avLst/>
              <a:gdLst/>
              <a:ahLst/>
              <a:cxnLst/>
              <a:rect l="l" t="t" r="r" b="b"/>
              <a:pathLst>
                <a:path w="807878" h="347366">
                  <a:moveTo>
                    <a:pt x="203200" y="0"/>
                  </a:moveTo>
                  <a:lnTo>
                    <a:pt x="807878" y="0"/>
                  </a:lnTo>
                  <a:lnTo>
                    <a:pt x="604678" y="347366"/>
                  </a:lnTo>
                  <a:lnTo>
                    <a:pt x="0" y="347366"/>
                  </a:lnTo>
                  <a:lnTo>
                    <a:pt x="203200" y="0"/>
                  </a:lnTo>
                  <a:close/>
                </a:path>
              </a:pathLst>
            </a:custGeom>
            <a:solidFill>
              <a:srgbClr val="FFC20E"/>
            </a:solidFill>
          </p:spPr>
        </p:sp>
        <p:sp>
          <p:nvSpPr>
            <p:cNvPr id="7" name="TextBox 7"/>
            <p:cNvSpPr txBox="1"/>
            <p:nvPr/>
          </p:nvSpPr>
          <p:spPr>
            <a:xfrm>
              <a:off x="101600" y="19050"/>
              <a:ext cx="609600" cy="590550"/>
            </a:xfrm>
            <a:prstGeom prst="rect">
              <a:avLst/>
            </a:prstGeom>
          </p:spPr>
          <p:txBody>
            <a:bodyPr lIns="50800" tIns="50800" rIns="50800" bIns="50800" rtlCol="0" anchor="ctr"/>
            <a:lstStyle/>
            <a:p>
              <a:pPr algn="ctr">
                <a:lnSpc>
                  <a:spcPts val="2225"/>
                </a:lnSpc>
              </a:pPr>
              <a:endParaRPr/>
            </a:p>
          </p:txBody>
        </p:sp>
      </p:grpSp>
      <p:sp>
        <p:nvSpPr>
          <p:cNvPr id="8" name="TextBox 8"/>
          <p:cNvSpPr txBox="1"/>
          <p:nvPr/>
        </p:nvSpPr>
        <p:spPr>
          <a:xfrm>
            <a:off x="1596466" y="813378"/>
            <a:ext cx="11815245" cy="981075"/>
          </a:xfrm>
          <a:prstGeom prst="rect">
            <a:avLst/>
          </a:prstGeom>
        </p:spPr>
        <p:txBody>
          <a:bodyPr lIns="0" tIns="0" rIns="0" bIns="0" rtlCol="0" anchor="t">
            <a:spAutoFit/>
          </a:bodyPr>
          <a:lstStyle/>
          <a:p>
            <a:pPr algn="just">
              <a:lnSpc>
                <a:spcPts val="7200"/>
              </a:lnSpc>
            </a:pPr>
            <a:r>
              <a:rPr lang="en-US" sz="6000" spc="-443">
                <a:solidFill>
                  <a:srgbClr val="FFFFFF"/>
                </a:solidFill>
                <a:latin typeface="Poppins"/>
              </a:rPr>
              <a:t>Important Use Case</a:t>
            </a:r>
          </a:p>
        </p:txBody>
      </p:sp>
      <p:sp>
        <p:nvSpPr>
          <p:cNvPr id="9" name="TextBox 9"/>
          <p:cNvSpPr txBox="1"/>
          <p:nvPr/>
        </p:nvSpPr>
        <p:spPr>
          <a:xfrm>
            <a:off x="1028700" y="3467578"/>
            <a:ext cx="13885149" cy="4267200"/>
          </a:xfrm>
          <a:prstGeom prst="rect">
            <a:avLst/>
          </a:prstGeom>
        </p:spPr>
        <p:txBody>
          <a:bodyPr lIns="0" tIns="0" rIns="0" bIns="0" rtlCol="0" anchor="t">
            <a:spAutoFit/>
          </a:bodyPr>
          <a:lstStyle/>
          <a:p>
            <a:pPr marL="755651" lvl="1" indent="-377825">
              <a:lnSpc>
                <a:spcPts val="4200"/>
              </a:lnSpc>
              <a:buFont typeface="Arial"/>
              <a:buChar char="•"/>
            </a:pPr>
            <a:r>
              <a:rPr lang="en-US" sz="3500" spc="-259">
                <a:solidFill>
                  <a:srgbClr val="FFFFFF"/>
                </a:solidFill>
                <a:latin typeface="Canva Sans"/>
              </a:rPr>
              <a:t>The predominant use case is the </a:t>
            </a:r>
            <a:r>
              <a:rPr lang="en-US" sz="3500" spc="-259">
                <a:solidFill>
                  <a:srgbClr val="FFC20E"/>
                </a:solidFill>
                <a:latin typeface="Canva Sans Bold"/>
              </a:rPr>
              <a:t>early warning system.</a:t>
            </a:r>
          </a:p>
          <a:p>
            <a:pPr>
              <a:lnSpc>
                <a:spcPts val="4200"/>
              </a:lnSpc>
            </a:pPr>
            <a:endParaRPr lang="en-US" sz="3500" spc="-259">
              <a:solidFill>
                <a:srgbClr val="FFC20E"/>
              </a:solidFill>
              <a:latin typeface="Canva Sans Bold"/>
            </a:endParaRPr>
          </a:p>
          <a:p>
            <a:pPr marL="755651" lvl="1" indent="-377825">
              <a:lnSpc>
                <a:spcPts val="4200"/>
              </a:lnSpc>
              <a:buFont typeface="Arial"/>
              <a:buChar char="•"/>
            </a:pPr>
            <a:r>
              <a:rPr lang="en-US" sz="3500" spc="-259">
                <a:solidFill>
                  <a:srgbClr val="FFC20E"/>
                </a:solidFill>
                <a:latin typeface="Canva Sans Bold"/>
              </a:rPr>
              <a:t>Warning Generation: </a:t>
            </a:r>
            <a:r>
              <a:rPr lang="en-US" sz="3500" spc="-259">
                <a:solidFill>
                  <a:srgbClr val="FFFFFF"/>
                </a:solidFill>
                <a:latin typeface="Canva Sans"/>
              </a:rPr>
              <a:t> Based on the analysis, if the system detects an earthquake, it generates an alert or  warning message. The warning can be transmitted through various channels, including mobile phone notifications, television and radio broadcasts, and smartphone applications.</a:t>
            </a:r>
          </a:p>
          <a:p>
            <a:pPr algn="r">
              <a:lnSpc>
                <a:spcPts val="4200"/>
              </a:lnSpc>
            </a:pPr>
            <a:endParaRPr lang="en-US" sz="3500" spc="-259">
              <a:solidFill>
                <a:srgbClr val="FFFFFF"/>
              </a:solidFill>
              <a:latin typeface="Canva Sans"/>
            </a:endParaRPr>
          </a:p>
        </p:txBody>
      </p:sp>
      <p:sp>
        <p:nvSpPr>
          <p:cNvPr id="10" name="AutoShape 10"/>
          <p:cNvSpPr/>
          <p:nvPr/>
        </p:nvSpPr>
        <p:spPr>
          <a:xfrm>
            <a:off x="1596466" y="2061153"/>
            <a:ext cx="6797051" cy="0"/>
          </a:xfrm>
          <a:prstGeom prst="line">
            <a:avLst/>
          </a:prstGeom>
          <a:ln w="38100" cap="flat">
            <a:solidFill>
              <a:srgbClr val="FFFFFF"/>
            </a:solidFill>
            <a:prstDash val="solid"/>
            <a:headEnd type="none" w="sm" len="sm"/>
            <a:tailEnd type="none" w="sm" len="sm"/>
          </a:ln>
        </p:spPr>
      </p:sp>
      <p:sp>
        <p:nvSpPr>
          <p:cNvPr id="11" name="AutoShape 11"/>
          <p:cNvSpPr/>
          <p:nvPr/>
        </p:nvSpPr>
        <p:spPr>
          <a:xfrm>
            <a:off x="635173" y="820479"/>
            <a:ext cx="0" cy="1033547"/>
          </a:xfrm>
          <a:prstGeom prst="line">
            <a:avLst/>
          </a:prstGeom>
          <a:ln w="95250" cap="flat">
            <a:solidFill>
              <a:srgbClr val="FFC20E"/>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1397</Words>
  <Application>Microsoft Office PowerPoint</Application>
  <PresentationFormat>Custom</PresentationFormat>
  <Paragraphs>148</Paragraphs>
  <Slides>24</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24</vt:i4>
      </vt:variant>
    </vt:vector>
  </HeadingPairs>
  <TitlesOfParts>
    <vt:vector size="36" baseType="lpstr">
      <vt:lpstr>Calibri</vt:lpstr>
      <vt:lpstr>Canva Sans Bold</vt:lpstr>
      <vt:lpstr>Montserrat Bold</vt:lpstr>
      <vt:lpstr>HK Grotesk Bold</vt:lpstr>
      <vt:lpstr>Arial</vt:lpstr>
      <vt:lpstr>Montserrat Semi-Bold</vt:lpstr>
      <vt:lpstr>Canva Sans</vt:lpstr>
      <vt:lpstr>Roboto Condensed</vt:lpstr>
      <vt:lpstr>Poppins</vt:lpstr>
      <vt:lpstr>Kollektif</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Quake</dc:title>
  <cp:lastModifiedBy>Advaith Chandra</cp:lastModifiedBy>
  <cp:revision>3</cp:revision>
  <dcterms:created xsi:type="dcterms:W3CDTF">2006-08-16T00:00:00Z</dcterms:created>
  <dcterms:modified xsi:type="dcterms:W3CDTF">2023-07-18T08:49:54Z</dcterms:modified>
  <dc:identifier>DAFofK5s_ZM</dc:identifier>
</cp:coreProperties>
</file>

<file path=docProps/thumbnail.jpeg>
</file>